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9" r:id="rId3"/>
    <p:sldId id="257" r:id="rId4"/>
    <p:sldId id="258" r:id="rId5"/>
    <p:sldId id="262" r:id="rId6"/>
    <p:sldId id="259" r:id="rId7"/>
    <p:sldId id="263" r:id="rId8"/>
    <p:sldId id="265" r:id="rId9"/>
    <p:sldId id="264" r:id="rId10"/>
    <p:sldId id="266" r:id="rId11"/>
    <p:sldId id="267" r:id="rId12"/>
    <p:sldId id="268" r:id="rId13"/>
    <p:sldId id="269" r:id="rId14"/>
    <p:sldId id="270" r:id="rId15"/>
    <p:sldId id="271" r:id="rId16"/>
    <p:sldId id="272" r:id="rId17"/>
    <p:sldId id="273" r:id="rId18"/>
    <p:sldId id="276" r:id="rId19"/>
    <p:sldId id="274" r:id="rId20"/>
    <p:sldId id="275" r:id="rId21"/>
    <p:sldId id="277" r:id="rId22"/>
  </p:sldIdLst>
  <p:sldSz cx="12192000" cy="6858000"/>
  <p:notesSz cx="7099300" cy="93853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D97007-AC67-4E8C-BCBF-4AFD0A03AEB9}" v="3" dt="2025-08-19T20:54:49.80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rbara Kell" userId="eb0bf2a217852b18" providerId="LiveId" clId="{7AD97007-AC67-4E8C-BCBF-4AFD0A03AEB9}"/>
    <pc:docChg chg="undo custSel addSld delSld modSld">
      <pc:chgData name="Barbara Kell" userId="eb0bf2a217852b18" providerId="LiveId" clId="{7AD97007-AC67-4E8C-BCBF-4AFD0A03AEB9}" dt="2025-08-19T20:54:49.808" v="449" actId="47"/>
      <pc:docMkLst>
        <pc:docMk/>
      </pc:docMkLst>
      <pc:sldChg chg="modSp mod">
        <pc:chgData name="Barbara Kell" userId="eb0bf2a217852b18" providerId="LiveId" clId="{7AD97007-AC67-4E8C-BCBF-4AFD0A03AEB9}" dt="2025-08-19T19:38:47.466" v="102" actId="20577"/>
        <pc:sldMkLst>
          <pc:docMk/>
          <pc:sldMk cId="1203058041" sldId="257"/>
        </pc:sldMkLst>
        <pc:spChg chg="mod">
          <ac:chgData name="Barbara Kell" userId="eb0bf2a217852b18" providerId="LiveId" clId="{7AD97007-AC67-4E8C-BCBF-4AFD0A03AEB9}" dt="2025-08-19T19:38:47.466" v="102" actId="20577"/>
          <ac:spMkLst>
            <pc:docMk/>
            <pc:sldMk cId="1203058041" sldId="257"/>
            <ac:spMk id="2" creationId="{9AE47CAB-0AAC-5306-FA3A-ED6FCC968B74}"/>
          </ac:spMkLst>
        </pc:spChg>
        <pc:spChg chg="mod">
          <ac:chgData name="Barbara Kell" userId="eb0bf2a217852b18" providerId="LiveId" clId="{7AD97007-AC67-4E8C-BCBF-4AFD0A03AEB9}" dt="2025-08-19T19:31:15.075" v="15" actId="20577"/>
          <ac:spMkLst>
            <pc:docMk/>
            <pc:sldMk cId="1203058041" sldId="257"/>
            <ac:spMk id="4" creationId="{EA3BAD4F-117F-78F1-F908-CD801A1BD91D}"/>
          </ac:spMkLst>
        </pc:spChg>
      </pc:sldChg>
      <pc:sldChg chg="modSp mod">
        <pc:chgData name="Barbara Kell" userId="eb0bf2a217852b18" providerId="LiveId" clId="{7AD97007-AC67-4E8C-BCBF-4AFD0A03AEB9}" dt="2025-08-19T19:33:07.719" v="81" actId="113"/>
        <pc:sldMkLst>
          <pc:docMk/>
          <pc:sldMk cId="4069721730" sldId="262"/>
        </pc:sldMkLst>
        <pc:spChg chg="mod">
          <ac:chgData name="Barbara Kell" userId="eb0bf2a217852b18" providerId="LiveId" clId="{7AD97007-AC67-4E8C-BCBF-4AFD0A03AEB9}" dt="2025-08-19T19:33:07.719" v="81" actId="113"/>
          <ac:spMkLst>
            <pc:docMk/>
            <pc:sldMk cId="4069721730" sldId="262"/>
            <ac:spMk id="4" creationId="{A7A001F1-7206-40BC-1107-E8CD6D9F68E7}"/>
          </ac:spMkLst>
        </pc:spChg>
      </pc:sldChg>
      <pc:sldChg chg="modSp mod">
        <pc:chgData name="Barbara Kell" userId="eb0bf2a217852b18" providerId="LiveId" clId="{7AD97007-AC67-4E8C-BCBF-4AFD0A03AEB9}" dt="2025-08-19T19:34:26.321" v="93" actId="20577"/>
        <pc:sldMkLst>
          <pc:docMk/>
          <pc:sldMk cId="5055365" sldId="264"/>
        </pc:sldMkLst>
        <pc:spChg chg="mod">
          <ac:chgData name="Barbara Kell" userId="eb0bf2a217852b18" providerId="LiveId" clId="{7AD97007-AC67-4E8C-BCBF-4AFD0A03AEB9}" dt="2025-08-19T19:34:26.321" v="93" actId="20577"/>
          <ac:spMkLst>
            <pc:docMk/>
            <pc:sldMk cId="5055365" sldId="264"/>
            <ac:spMk id="4" creationId="{6340263B-9793-F995-C194-301615AC5081}"/>
          </ac:spMkLst>
        </pc:spChg>
      </pc:sldChg>
      <pc:sldChg chg="modSp mod">
        <pc:chgData name="Barbara Kell" userId="eb0bf2a217852b18" providerId="LiveId" clId="{7AD97007-AC67-4E8C-BCBF-4AFD0A03AEB9}" dt="2025-08-19T19:35:41.981" v="96" actId="20577"/>
        <pc:sldMkLst>
          <pc:docMk/>
          <pc:sldMk cId="841020820" sldId="271"/>
        </pc:sldMkLst>
        <pc:spChg chg="mod">
          <ac:chgData name="Barbara Kell" userId="eb0bf2a217852b18" providerId="LiveId" clId="{7AD97007-AC67-4E8C-BCBF-4AFD0A03AEB9}" dt="2025-08-19T19:35:41.981" v="96" actId="20577"/>
          <ac:spMkLst>
            <pc:docMk/>
            <pc:sldMk cId="841020820" sldId="271"/>
            <ac:spMk id="4" creationId="{2935A8AC-61CB-FF79-FBB2-E32F2507B657}"/>
          </ac:spMkLst>
        </pc:spChg>
      </pc:sldChg>
      <pc:sldChg chg="new del">
        <pc:chgData name="Barbara Kell" userId="eb0bf2a217852b18" providerId="LiveId" clId="{7AD97007-AC67-4E8C-BCBF-4AFD0A03AEB9}" dt="2025-08-19T20:54:49.808" v="449" actId="47"/>
        <pc:sldMkLst>
          <pc:docMk/>
          <pc:sldMk cId="2476976287" sldId="278"/>
        </pc:sldMkLst>
      </pc:sldChg>
      <pc:sldChg chg="addSp delSp modSp new mod">
        <pc:chgData name="Barbara Kell" userId="eb0bf2a217852b18" providerId="LiveId" clId="{7AD97007-AC67-4E8C-BCBF-4AFD0A03AEB9}" dt="2025-08-19T19:58:55.982" v="448" actId="20577"/>
        <pc:sldMkLst>
          <pc:docMk/>
          <pc:sldMk cId="3705361772" sldId="279"/>
        </pc:sldMkLst>
        <pc:spChg chg="add del mod">
          <ac:chgData name="Barbara Kell" userId="eb0bf2a217852b18" providerId="LiveId" clId="{7AD97007-AC67-4E8C-BCBF-4AFD0A03AEB9}" dt="2025-08-19T19:58:55.982" v="448" actId="20577"/>
          <ac:spMkLst>
            <pc:docMk/>
            <pc:sldMk cId="3705361772" sldId="279"/>
            <ac:spMk id="2" creationId="{9C0BF99D-E98B-71A7-FEDC-2AADFD2BA60A}"/>
          </ac:spMkLst>
        </pc:spChg>
        <pc:spChg chg="del">
          <ac:chgData name="Barbara Kell" userId="eb0bf2a217852b18" providerId="LiveId" clId="{7AD97007-AC67-4E8C-BCBF-4AFD0A03AEB9}" dt="2025-08-19T19:55:52.836" v="283" actId="931"/>
          <ac:spMkLst>
            <pc:docMk/>
            <pc:sldMk cId="3705361772" sldId="279"/>
            <ac:spMk id="3" creationId="{8C875BFD-A0A6-4AF5-1233-3F20F809B804}"/>
          </ac:spMkLst>
        </pc:spChg>
        <pc:spChg chg="del">
          <ac:chgData name="Barbara Kell" userId="eb0bf2a217852b18" providerId="LiveId" clId="{7AD97007-AC67-4E8C-BCBF-4AFD0A03AEB9}" dt="2025-08-19T19:55:27.879" v="256" actId="478"/>
          <ac:spMkLst>
            <pc:docMk/>
            <pc:sldMk cId="3705361772" sldId="279"/>
            <ac:spMk id="4" creationId="{8419FFD5-C84F-7B89-EA87-10ACCA10BCAE}"/>
          </ac:spMkLst>
        </pc:spChg>
        <pc:spChg chg="add del mod">
          <ac:chgData name="Barbara Kell" userId="eb0bf2a217852b18" providerId="LiveId" clId="{7AD97007-AC67-4E8C-BCBF-4AFD0A03AEB9}" dt="2025-08-19T19:57:07.428" v="319" actId="478"/>
          <ac:spMkLst>
            <pc:docMk/>
            <pc:sldMk cId="3705361772" sldId="279"/>
            <ac:spMk id="8" creationId="{4B58BD05-30F2-22D6-1945-93002CF7DF1A}"/>
          </ac:spMkLst>
        </pc:spChg>
        <pc:picChg chg="add mod">
          <ac:chgData name="Barbara Kell" userId="eb0bf2a217852b18" providerId="LiveId" clId="{7AD97007-AC67-4E8C-BCBF-4AFD0A03AEB9}" dt="2025-08-19T19:58:08.411" v="441" actId="1076"/>
          <ac:picMkLst>
            <pc:docMk/>
            <pc:sldMk cId="3705361772" sldId="279"/>
            <ac:picMk id="6" creationId="{C2A7D92F-5463-CB3F-DC90-EC31890E3D79}"/>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76417-1CBE-6D1D-E7D5-4AF19F46D36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8A5A32F-7DD8-F9E7-59FD-E8CF5E98238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0D5A9B0-9E73-5B38-5BF1-7F212D111AAD}"/>
              </a:ext>
            </a:extLst>
          </p:cNvPr>
          <p:cNvSpPr>
            <a:spLocks noGrp="1"/>
          </p:cNvSpPr>
          <p:nvPr>
            <p:ph type="dt" sz="half" idx="10"/>
          </p:nvPr>
        </p:nvSpPr>
        <p:spPr/>
        <p:txBody>
          <a:bodyPr/>
          <a:lstStyle/>
          <a:p>
            <a:fld id="{E49C43E4-F0C2-4314-8D6F-FE6EEC4F5495}" type="datetimeFigureOut">
              <a:rPr lang="en-US" smtClean="0"/>
              <a:t>8/19/2025</a:t>
            </a:fld>
            <a:endParaRPr lang="en-US"/>
          </a:p>
        </p:txBody>
      </p:sp>
      <p:sp>
        <p:nvSpPr>
          <p:cNvPr id="5" name="Footer Placeholder 4">
            <a:extLst>
              <a:ext uri="{FF2B5EF4-FFF2-40B4-BE49-F238E27FC236}">
                <a16:creationId xmlns:a16="http://schemas.microsoft.com/office/drawing/2014/main" id="{5A8D8210-2EB6-A9D7-0CF8-E5ABC457D3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4DC4BE-0C92-569F-62DE-D66B70806AFF}"/>
              </a:ext>
            </a:extLst>
          </p:cNvPr>
          <p:cNvSpPr>
            <a:spLocks noGrp="1"/>
          </p:cNvSpPr>
          <p:nvPr>
            <p:ph type="sldNum" sz="quarter" idx="12"/>
          </p:nvPr>
        </p:nvSpPr>
        <p:spPr/>
        <p:txBody>
          <a:bodyPr/>
          <a:lstStyle/>
          <a:p>
            <a:fld id="{0C877026-DCF8-4F1D-AF4C-80633EF72168}" type="slidenum">
              <a:rPr lang="en-US" smtClean="0"/>
              <a:t>‹#›</a:t>
            </a:fld>
            <a:endParaRPr lang="en-US"/>
          </a:p>
        </p:txBody>
      </p:sp>
    </p:spTree>
    <p:extLst>
      <p:ext uri="{BB962C8B-B14F-4D97-AF65-F5344CB8AC3E}">
        <p14:creationId xmlns:p14="http://schemas.microsoft.com/office/powerpoint/2010/main" val="34198505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2DC81-7D88-1512-7536-84CB58DA443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E316DE3-63E3-9B4B-D48C-E6D8D76A835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DF72BA-B639-04AF-7165-595122CF561C}"/>
              </a:ext>
            </a:extLst>
          </p:cNvPr>
          <p:cNvSpPr>
            <a:spLocks noGrp="1"/>
          </p:cNvSpPr>
          <p:nvPr>
            <p:ph type="dt" sz="half" idx="10"/>
          </p:nvPr>
        </p:nvSpPr>
        <p:spPr/>
        <p:txBody>
          <a:bodyPr/>
          <a:lstStyle/>
          <a:p>
            <a:fld id="{E49C43E4-F0C2-4314-8D6F-FE6EEC4F5495}" type="datetimeFigureOut">
              <a:rPr lang="en-US" smtClean="0"/>
              <a:t>8/19/2025</a:t>
            </a:fld>
            <a:endParaRPr lang="en-US"/>
          </a:p>
        </p:txBody>
      </p:sp>
      <p:sp>
        <p:nvSpPr>
          <p:cNvPr id="5" name="Footer Placeholder 4">
            <a:extLst>
              <a:ext uri="{FF2B5EF4-FFF2-40B4-BE49-F238E27FC236}">
                <a16:creationId xmlns:a16="http://schemas.microsoft.com/office/drawing/2014/main" id="{F030EAFD-DF31-D6A1-9CC3-F8B2FFCBD4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60ACC4-891C-C9B9-E3FA-559494391982}"/>
              </a:ext>
            </a:extLst>
          </p:cNvPr>
          <p:cNvSpPr>
            <a:spLocks noGrp="1"/>
          </p:cNvSpPr>
          <p:nvPr>
            <p:ph type="sldNum" sz="quarter" idx="12"/>
          </p:nvPr>
        </p:nvSpPr>
        <p:spPr/>
        <p:txBody>
          <a:bodyPr/>
          <a:lstStyle/>
          <a:p>
            <a:fld id="{0C877026-DCF8-4F1D-AF4C-80633EF72168}" type="slidenum">
              <a:rPr lang="en-US" smtClean="0"/>
              <a:t>‹#›</a:t>
            </a:fld>
            <a:endParaRPr lang="en-US"/>
          </a:p>
        </p:txBody>
      </p:sp>
    </p:spTree>
    <p:extLst>
      <p:ext uri="{BB962C8B-B14F-4D97-AF65-F5344CB8AC3E}">
        <p14:creationId xmlns:p14="http://schemas.microsoft.com/office/powerpoint/2010/main" val="16363986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88E05-7C25-C060-FAE0-17F1660ADFB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50FF2A3-73A1-2035-E959-D686E2CF23F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960D380-FF33-D66B-A323-2AC0C0F8E9B0}"/>
              </a:ext>
            </a:extLst>
          </p:cNvPr>
          <p:cNvSpPr>
            <a:spLocks noGrp="1"/>
          </p:cNvSpPr>
          <p:nvPr>
            <p:ph type="dt" sz="half" idx="10"/>
          </p:nvPr>
        </p:nvSpPr>
        <p:spPr/>
        <p:txBody>
          <a:bodyPr/>
          <a:lstStyle/>
          <a:p>
            <a:fld id="{E49C43E4-F0C2-4314-8D6F-FE6EEC4F5495}" type="datetimeFigureOut">
              <a:rPr lang="en-US" smtClean="0"/>
              <a:t>8/19/2025</a:t>
            </a:fld>
            <a:endParaRPr lang="en-US"/>
          </a:p>
        </p:txBody>
      </p:sp>
      <p:sp>
        <p:nvSpPr>
          <p:cNvPr id="5" name="Footer Placeholder 4">
            <a:extLst>
              <a:ext uri="{FF2B5EF4-FFF2-40B4-BE49-F238E27FC236}">
                <a16:creationId xmlns:a16="http://schemas.microsoft.com/office/drawing/2014/main" id="{AA0839FE-0C5D-457A-86EA-451F4B299C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99934E-13C3-AE52-8A8E-ACF3A284647E}"/>
              </a:ext>
            </a:extLst>
          </p:cNvPr>
          <p:cNvSpPr>
            <a:spLocks noGrp="1"/>
          </p:cNvSpPr>
          <p:nvPr>
            <p:ph type="sldNum" sz="quarter" idx="12"/>
          </p:nvPr>
        </p:nvSpPr>
        <p:spPr/>
        <p:txBody>
          <a:bodyPr/>
          <a:lstStyle/>
          <a:p>
            <a:fld id="{0C877026-DCF8-4F1D-AF4C-80633EF72168}" type="slidenum">
              <a:rPr lang="en-US" smtClean="0"/>
              <a:t>‹#›</a:t>
            </a:fld>
            <a:endParaRPr lang="en-US"/>
          </a:p>
        </p:txBody>
      </p:sp>
    </p:spTree>
    <p:extLst>
      <p:ext uri="{BB962C8B-B14F-4D97-AF65-F5344CB8AC3E}">
        <p14:creationId xmlns:p14="http://schemas.microsoft.com/office/powerpoint/2010/main" val="13233033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855CD-0D5E-17C4-6DDE-5441FB281C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DD54539-F451-9A8A-87CD-9E4677901FE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46EE249-EAE3-B073-BF32-E91EBEFC092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D74CBE2-67A9-C9A0-FDB4-244C9E5E43F1}"/>
              </a:ext>
            </a:extLst>
          </p:cNvPr>
          <p:cNvSpPr>
            <a:spLocks noGrp="1"/>
          </p:cNvSpPr>
          <p:nvPr>
            <p:ph type="dt" sz="half" idx="10"/>
          </p:nvPr>
        </p:nvSpPr>
        <p:spPr/>
        <p:txBody>
          <a:bodyPr/>
          <a:lstStyle/>
          <a:p>
            <a:fld id="{E49C43E4-F0C2-4314-8D6F-FE6EEC4F5495}" type="datetimeFigureOut">
              <a:rPr lang="en-US" smtClean="0"/>
              <a:t>8/19/2025</a:t>
            </a:fld>
            <a:endParaRPr lang="en-US"/>
          </a:p>
        </p:txBody>
      </p:sp>
      <p:sp>
        <p:nvSpPr>
          <p:cNvPr id="6" name="Footer Placeholder 5">
            <a:extLst>
              <a:ext uri="{FF2B5EF4-FFF2-40B4-BE49-F238E27FC236}">
                <a16:creationId xmlns:a16="http://schemas.microsoft.com/office/drawing/2014/main" id="{0CD439BA-ABF4-47D9-EDE4-42E755B8B1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342420-65E9-37D0-9A8E-867F11798000}"/>
              </a:ext>
            </a:extLst>
          </p:cNvPr>
          <p:cNvSpPr>
            <a:spLocks noGrp="1"/>
          </p:cNvSpPr>
          <p:nvPr>
            <p:ph type="sldNum" sz="quarter" idx="12"/>
          </p:nvPr>
        </p:nvSpPr>
        <p:spPr/>
        <p:txBody>
          <a:bodyPr/>
          <a:lstStyle/>
          <a:p>
            <a:fld id="{0C877026-DCF8-4F1D-AF4C-80633EF72168}" type="slidenum">
              <a:rPr lang="en-US" smtClean="0"/>
              <a:t>‹#›</a:t>
            </a:fld>
            <a:endParaRPr lang="en-US"/>
          </a:p>
        </p:txBody>
      </p:sp>
    </p:spTree>
    <p:extLst>
      <p:ext uri="{BB962C8B-B14F-4D97-AF65-F5344CB8AC3E}">
        <p14:creationId xmlns:p14="http://schemas.microsoft.com/office/powerpoint/2010/main" val="25780281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25686-6779-B4ED-5BD2-D79C0AEF867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85487E4-AABA-FD8D-7F0A-0BA65EEB73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11A4205-347C-BA91-CD17-3ED03C7D685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E5BDACD-9E82-C1BA-62CD-0446820AFC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AC365E3-2435-AB67-07D0-0B2F6ADDDF2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3C97454-69CC-B393-860F-C12F2FF42D49}"/>
              </a:ext>
            </a:extLst>
          </p:cNvPr>
          <p:cNvSpPr>
            <a:spLocks noGrp="1"/>
          </p:cNvSpPr>
          <p:nvPr>
            <p:ph type="dt" sz="half" idx="10"/>
          </p:nvPr>
        </p:nvSpPr>
        <p:spPr/>
        <p:txBody>
          <a:bodyPr/>
          <a:lstStyle/>
          <a:p>
            <a:fld id="{E49C43E4-F0C2-4314-8D6F-FE6EEC4F5495}" type="datetimeFigureOut">
              <a:rPr lang="en-US" smtClean="0"/>
              <a:t>8/19/2025</a:t>
            </a:fld>
            <a:endParaRPr lang="en-US"/>
          </a:p>
        </p:txBody>
      </p:sp>
      <p:sp>
        <p:nvSpPr>
          <p:cNvPr id="8" name="Footer Placeholder 7">
            <a:extLst>
              <a:ext uri="{FF2B5EF4-FFF2-40B4-BE49-F238E27FC236}">
                <a16:creationId xmlns:a16="http://schemas.microsoft.com/office/drawing/2014/main" id="{675DFB59-5D6D-41D3-8B04-4111EC7ABBC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C6236C5-7849-DCF0-6993-A45B39E630C7}"/>
              </a:ext>
            </a:extLst>
          </p:cNvPr>
          <p:cNvSpPr>
            <a:spLocks noGrp="1"/>
          </p:cNvSpPr>
          <p:nvPr>
            <p:ph type="sldNum" sz="quarter" idx="12"/>
          </p:nvPr>
        </p:nvSpPr>
        <p:spPr/>
        <p:txBody>
          <a:bodyPr/>
          <a:lstStyle/>
          <a:p>
            <a:fld id="{0C877026-DCF8-4F1D-AF4C-80633EF72168}" type="slidenum">
              <a:rPr lang="en-US" smtClean="0"/>
              <a:t>‹#›</a:t>
            </a:fld>
            <a:endParaRPr lang="en-US"/>
          </a:p>
        </p:txBody>
      </p:sp>
    </p:spTree>
    <p:extLst>
      <p:ext uri="{BB962C8B-B14F-4D97-AF65-F5344CB8AC3E}">
        <p14:creationId xmlns:p14="http://schemas.microsoft.com/office/powerpoint/2010/main" val="448038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8FC91-3770-9E58-371C-AB614674879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800F452-6898-D30F-EC0F-1092607EE6F2}"/>
              </a:ext>
            </a:extLst>
          </p:cNvPr>
          <p:cNvSpPr>
            <a:spLocks noGrp="1"/>
          </p:cNvSpPr>
          <p:nvPr>
            <p:ph type="dt" sz="half" idx="10"/>
          </p:nvPr>
        </p:nvSpPr>
        <p:spPr/>
        <p:txBody>
          <a:bodyPr/>
          <a:lstStyle/>
          <a:p>
            <a:fld id="{E49C43E4-F0C2-4314-8D6F-FE6EEC4F5495}" type="datetimeFigureOut">
              <a:rPr lang="en-US" smtClean="0"/>
              <a:t>8/19/2025</a:t>
            </a:fld>
            <a:endParaRPr lang="en-US"/>
          </a:p>
        </p:txBody>
      </p:sp>
      <p:sp>
        <p:nvSpPr>
          <p:cNvPr id="4" name="Footer Placeholder 3">
            <a:extLst>
              <a:ext uri="{FF2B5EF4-FFF2-40B4-BE49-F238E27FC236}">
                <a16:creationId xmlns:a16="http://schemas.microsoft.com/office/drawing/2014/main" id="{BB7CCA3B-1F44-0A37-691C-2C9E1FCB356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F4BED11-C8C0-24BE-AC29-4527227D1276}"/>
              </a:ext>
            </a:extLst>
          </p:cNvPr>
          <p:cNvSpPr>
            <a:spLocks noGrp="1"/>
          </p:cNvSpPr>
          <p:nvPr>
            <p:ph type="sldNum" sz="quarter" idx="12"/>
          </p:nvPr>
        </p:nvSpPr>
        <p:spPr/>
        <p:txBody>
          <a:bodyPr/>
          <a:lstStyle/>
          <a:p>
            <a:fld id="{0C877026-DCF8-4F1D-AF4C-80633EF72168}" type="slidenum">
              <a:rPr lang="en-US" smtClean="0"/>
              <a:t>‹#›</a:t>
            </a:fld>
            <a:endParaRPr lang="en-US"/>
          </a:p>
        </p:txBody>
      </p:sp>
    </p:spTree>
    <p:extLst>
      <p:ext uri="{BB962C8B-B14F-4D97-AF65-F5344CB8AC3E}">
        <p14:creationId xmlns:p14="http://schemas.microsoft.com/office/powerpoint/2010/main" val="1663233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8EF9130-6091-B7F8-7349-5CC268A794D9}"/>
              </a:ext>
            </a:extLst>
          </p:cNvPr>
          <p:cNvSpPr>
            <a:spLocks noGrp="1"/>
          </p:cNvSpPr>
          <p:nvPr>
            <p:ph type="dt" sz="half" idx="10"/>
          </p:nvPr>
        </p:nvSpPr>
        <p:spPr/>
        <p:txBody>
          <a:bodyPr/>
          <a:lstStyle/>
          <a:p>
            <a:fld id="{E49C43E4-F0C2-4314-8D6F-FE6EEC4F5495}" type="datetimeFigureOut">
              <a:rPr lang="en-US" smtClean="0"/>
              <a:t>8/19/2025</a:t>
            </a:fld>
            <a:endParaRPr lang="en-US"/>
          </a:p>
        </p:txBody>
      </p:sp>
      <p:sp>
        <p:nvSpPr>
          <p:cNvPr id="3" name="Footer Placeholder 2">
            <a:extLst>
              <a:ext uri="{FF2B5EF4-FFF2-40B4-BE49-F238E27FC236}">
                <a16:creationId xmlns:a16="http://schemas.microsoft.com/office/drawing/2014/main" id="{E1C1F3A6-816F-553E-DCC4-A39E998E973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F2894E3-FAC4-6EE8-E1E2-EEA2B320D765}"/>
              </a:ext>
            </a:extLst>
          </p:cNvPr>
          <p:cNvSpPr>
            <a:spLocks noGrp="1"/>
          </p:cNvSpPr>
          <p:nvPr>
            <p:ph type="sldNum" sz="quarter" idx="12"/>
          </p:nvPr>
        </p:nvSpPr>
        <p:spPr/>
        <p:txBody>
          <a:bodyPr/>
          <a:lstStyle/>
          <a:p>
            <a:fld id="{0C877026-DCF8-4F1D-AF4C-80633EF72168}" type="slidenum">
              <a:rPr lang="en-US" smtClean="0"/>
              <a:t>‹#›</a:t>
            </a:fld>
            <a:endParaRPr lang="en-US"/>
          </a:p>
        </p:txBody>
      </p:sp>
    </p:spTree>
    <p:extLst>
      <p:ext uri="{BB962C8B-B14F-4D97-AF65-F5344CB8AC3E}">
        <p14:creationId xmlns:p14="http://schemas.microsoft.com/office/powerpoint/2010/main" val="1380697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DA6A7-E1A4-C03C-02D9-1A92F196567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1C9CECB-96BB-10BD-9F82-F8269EB0E58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D6445B0-94B6-D44F-8DD3-B3C697F176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DCBAD91-6CE3-130E-9EC5-B42D64911378}"/>
              </a:ext>
            </a:extLst>
          </p:cNvPr>
          <p:cNvSpPr>
            <a:spLocks noGrp="1"/>
          </p:cNvSpPr>
          <p:nvPr>
            <p:ph type="dt" sz="half" idx="10"/>
          </p:nvPr>
        </p:nvSpPr>
        <p:spPr/>
        <p:txBody>
          <a:bodyPr/>
          <a:lstStyle/>
          <a:p>
            <a:fld id="{E49C43E4-F0C2-4314-8D6F-FE6EEC4F5495}" type="datetimeFigureOut">
              <a:rPr lang="en-US" smtClean="0"/>
              <a:t>8/19/2025</a:t>
            </a:fld>
            <a:endParaRPr lang="en-US"/>
          </a:p>
        </p:txBody>
      </p:sp>
      <p:sp>
        <p:nvSpPr>
          <p:cNvPr id="6" name="Footer Placeholder 5">
            <a:extLst>
              <a:ext uri="{FF2B5EF4-FFF2-40B4-BE49-F238E27FC236}">
                <a16:creationId xmlns:a16="http://schemas.microsoft.com/office/drawing/2014/main" id="{9050C26B-AD1E-00F9-6F89-D6AE6107D3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D694715-6F08-7DBE-1E3E-BBE04BCEDA6D}"/>
              </a:ext>
            </a:extLst>
          </p:cNvPr>
          <p:cNvSpPr>
            <a:spLocks noGrp="1"/>
          </p:cNvSpPr>
          <p:nvPr>
            <p:ph type="sldNum" sz="quarter" idx="12"/>
          </p:nvPr>
        </p:nvSpPr>
        <p:spPr/>
        <p:txBody>
          <a:bodyPr/>
          <a:lstStyle/>
          <a:p>
            <a:fld id="{0C877026-DCF8-4F1D-AF4C-80633EF72168}" type="slidenum">
              <a:rPr lang="en-US" smtClean="0"/>
              <a:t>‹#›</a:t>
            </a:fld>
            <a:endParaRPr lang="en-US"/>
          </a:p>
        </p:txBody>
      </p:sp>
    </p:spTree>
    <p:extLst>
      <p:ext uri="{BB962C8B-B14F-4D97-AF65-F5344CB8AC3E}">
        <p14:creationId xmlns:p14="http://schemas.microsoft.com/office/powerpoint/2010/main" val="2474714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5B316-DBE8-844D-97E7-25AECDA4E44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16CAD6C-93FF-E88A-44E2-2E0FEE6F7A8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E7018D0-EF53-0918-AC55-1CA556CC75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C90797-F14E-9EF2-F35C-0570A2DD34B1}"/>
              </a:ext>
            </a:extLst>
          </p:cNvPr>
          <p:cNvSpPr>
            <a:spLocks noGrp="1"/>
          </p:cNvSpPr>
          <p:nvPr>
            <p:ph type="dt" sz="half" idx="10"/>
          </p:nvPr>
        </p:nvSpPr>
        <p:spPr/>
        <p:txBody>
          <a:bodyPr/>
          <a:lstStyle/>
          <a:p>
            <a:fld id="{E49C43E4-F0C2-4314-8D6F-FE6EEC4F5495}" type="datetimeFigureOut">
              <a:rPr lang="en-US" smtClean="0"/>
              <a:t>8/19/2025</a:t>
            </a:fld>
            <a:endParaRPr lang="en-US"/>
          </a:p>
        </p:txBody>
      </p:sp>
      <p:sp>
        <p:nvSpPr>
          <p:cNvPr id="6" name="Footer Placeholder 5">
            <a:extLst>
              <a:ext uri="{FF2B5EF4-FFF2-40B4-BE49-F238E27FC236}">
                <a16:creationId xmlns:a16="http://schemas.microsoft.com/office/drawing/2014/main" id="{1AE96DF5-713A-78AB-358D-4837E4E79E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1E086D-7B8D-FE44-DB4E-47277ECD83CD}"/>
              </a:ext>
            </a:extLst>
          </p:cNvPr>
          <p:cNvSpPr>
            <a:spLocks noGrp="1"/>
          </p:cNvSpPr>
          <p:nvPr>
            <p:ph type="sldNum" sz="quarter" idx="12"/>
          </p:nvPr>
        </p:nvSpPr>
        <p:spPr/>
        <p:txBody>
          <a:bodyPr/>
          <a:lstStyle/>
          <a:p>
            <a:fld id="{0C877026-DCF8-4F1D-AF4C-80633EF72168}" type="slidenum">
              <a:rPr lang="en-US" smtClean="0"/>
              <a:t>‹#›</a:t>
            </a:fld>
            <a:endParaRPr lang="en-US"/>
          </a:p>
        </p:txBody>
      </p:sp>
    </p:spTree>
    <p:extLst>
      <p:ext uri="{BB962C8B-B14F-4D97-AF65-F5344CB8AC3E}">
        <p14:creationId xmlns:p14="http://schemas.microsoft.com/office/powerpoint/2010/main" val="2468825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D3A33-201D-5709-B2AF-CD40D0D704F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5A3BDA9-4142-98FB-ACCD-F4F4E05421A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257F03-EE64-925E-C36F-9911BC8EC97B}"/>
              </a:ext>
            </a:extLst>
          </p:cNvPr>
          <p:cNvSpPr>
            <a:spLocks noGrp="1"/>
          </p:cNvSpPr>
          <p:nvPr>
            <p:ph type="dt" sz="half" idx="10"/>
          </p:nvPr>
        </p:nvSpPr>
        <p:spPr/>
        <p:txBody>
          <a:bodyPr/>
          <a:lstStyle/>
          <a:p>
            <a:fld id="{E49C43E4-F0C2-4314-8D6F-FE6EEC4F5495}" type="datetimeFigureOut">
              <a:rPr lang="en-US" smtClean="0"/>
              <a:t>8/19/2025</a:t>
            </a:fld>
            <a:endParaRPr lang="en-US"/>
          </a:p>
        </p:txBody>
      </p:sp>
      <p:sp>
        <p:nvSpPr>
          <p:cNvPr id="5" name="Footer Placeholder 4">
            <a:extLst>
              <a:ext uri="{FF2B5EF4-FFF2-40B4-BE49-F238E27FC236}">
                <a16:creationId xmlns:a16="http://schemas.microsoft.com/office/drawing/2014/main" id="{EE29CD6B-F010-98F2-EFDD-3803FECB08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69ABC6-D3EF-FFC9-9930-67B995D587EC}"/>
              </a:ext>
            </a:extLst>
          </p:cNvPr>
          <p:cNvSpPr>
            <a:spLocks noGrp="1"/>
          </p:cNvSpPr>
          <p:nvPr>
            <p:ph type="sldNum" sz="quarter" idx="12"/>
          </p:nvPr>
        </p:nvSpPr>
        <p:spPr/>
        <p:txBody>
          <a:bodyPr/>
          <a:lstStyle/>
          <a:p>
            <a:fld id="{0C877026-DCF8-4F1D-AF4C-80633EF72168}" type="slidenum">
              <a:rPr lang="en-US" smtClean="0"/>
              <a:t>‹#›</a:t>
            </a:fld>
            <a:endParaRPr lang="en-US"/>
          </a:p>
        </p:txBody>
      </p:sp>
    </p:spTree>
    <p:extLst>
      <p:ext uri="{BB962C8B-B14F-4D97-AF65-F5344CB8AC3E}">
        <p14:creationId xmlns:p14="http://schemas.microsoft.com/office/powerpoint/2010/main" val="6932323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28429D-5344-D4B9-3391-B7788CBB58B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AF0887F-965B-14E7-9D45-DE8A0D1ADF2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9D70E-BB45-AA7A-EC63-E5DB99F674AB}"/>
              </a:ext>
            </a:extLst>
          </p:cNvPr>
          <p:cNvSpPr>
            <a:spLocks noGrp="1"/>
          </p:cNvSpPr>
          <p:nvPr>
            <p:ph type="dt" sz="half" idx="10"/>
          </p:nvPr>
        </p:nvSpPr>
        <p:spPr/>
        <p:txBody>
          <a:bodyPr/>
          <a:lstStyle/>
          <a:p>
            <a:fld id="{E49C43E4-F0C2-4314-8D6F-FE6EEC4F5495}" type="datetimeFigureOut">
              <a:rPr lang="en-US" smtClean="0"/>
              <a:t>8/19/2025</a:t>
            </a:fld>
            <a:endParaRPr lang="en-US"/>
          </a:p>
        </p:txBody>
      </p:sp>
      <p:sp>
        <p:nvSpPr>
          <p:cNvPr id="5" name="Footer Placeholder 4">
            <a:extLst>
              <a:ext uri="{FF2B5EF4-FFF2-40B4-BE49-F238E27FC236}">
                <a16:creationId xmlns:a16="http://schemas.microsoft.com/office/drawing/2014/main" id="{A3C0FA37-A48B-8E60-4966-21D30E515A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79F5AB-6986-E371-0DE4-867791634C15}"/>
              </a:ext>
            </a:extLst>
          </p:cNvPr>
          <p:cNvSpPr>
            <a:spLocks noGrp="1"/>
          </p:cNvSpPr>
          <p:nvPr>
            <p:ph type="sldNum" sz="quarter" idx="12"/>
          </p:nvPr>
        </p:nvSpPr>
        <p:spPr/>
        <p:txBody>
          <a:bodyPr/>
          <a:lstStyle/>
          <a:p>
            <a:fld id="{0C877026-DCF8-4F1D-AF4C-80633EF72168}" type="slidenum">
              <a:rPr lang="en-US" smtClean="0"/>
              <a:t>‹#›</a:t>
            </a:fld>
            <a:endParaRPr lang="en-US"/>
          </a:p>
        </p:txBody>
      </p:sp>
    </p:spTree>
    <p:extLst>
      <p:ext uri="{BB962C8B-B14F-4D97-AF65-F5344CB8AC3E}">
        <p14:creationId xmlns:p14="http://schemas.microsoft.com/office/powerpoint/2010/main" val="23324388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933A2FC-2478-6E38-C503-F0E90A0C586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9DC093D-49F7-CF8B-2A1B-8E37867B380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1015C1-FADB-0F4A-8CEF-6F624CBA59B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49C43E4-F0C2-4314-8D6F-FE6EEC4F5495}" type="datetimeFigureOut">
              <a:rPr lang="en-US" smtClean="0"/>
              <a:t>8/19/2025</a:t>
            </a:fld>
            <a:endParaRPr lang="en-US"/>
          </a:p>
        </p:txBody>
      </p:sp>
      <p:sp>
        <p:nvSpPr>
          <p:cNvPr id="5" name="Footer Placeholder 4">
            <a:extLst>
              <a:ext uri="{FF2B5EF4-FFF2-40B4-BE49-F238E27FC236}">
                <a16:creationId xmlns:a16="http://schemas.microsoft.com/office/drawing/2014/main" id="{9AF3704B-5162-C6E4-6EE6-1E94EDD649A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C97A63A-A327-6739-91EE-A0BF6DC726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C877026-DCF8-4F1D-AF4C-80633EF72168}" type="slidenum">
              <a:rPr lang="en-US" smtClean="0"/>
              <a:t>‹#›</a:t>
            </a:fld>
            <a:endParaRPr lang="en-US"/>
          </a:p>
        </p:txBody>
      </p:sp>
    </p:spTree>
    <p:extLst>
      <p:ext uri="{BB962C8B-B14F-4D97-AF65-F5344CB8AC3E}">
        <p14:creationId xmlns:p14="http://schemas.microsoft.com/office/powerpoint/2010/main" val="7544520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8.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9.xml"/><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8.xml"/><Relationship Id="rId5" Type="http://schemas.openxmlformats.org/officeDocument/2006/relationships/image" Target="../media/image19.jpeg"/><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29.jpeg"/><Relationship Id="rId1" Type="http://schemas.openxmlformats.org/officeDocument/2006/relationships/slideLayout" Target="../slideLayouts/slideLayout8.xml"/><Relationship Id="rId4" Type="http://schemas.openxmlformats.org/officeDocument/2006/relationships/image" Target="../media/image30.jpeg"/></Relationships>
</file>

<file path=ppt/slides/_rels/slide1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41BF2-8B1A-D290-470A-208592422583}"/>
              </a:ext>
            </a:extLst>
          </p:cNvPr>
          <p:cNvSpPr>
            <a:spLocks noGrp="1"/>
          </p:cNvSpPr>
          <p:nvPr>
            <p:ph type="title"/>
          </p:nvPr>
        </p:nvSpPr>
        <p:spPr>
          <a:xfrm>
            <a:off x="839788" y="451884"/>
            <a:ext cx="3932237" cy="1600200"/>
          </a:xfrm>
        </p:spPr>
        <p:txBody>
          <a:bodyPr>
            <a:normAutofit/>
          </a:bodyPr>
          <a:lstStyle/>
          <a:p>
            <a:pPr algn="ctr"/>
            <a:r>
              <a:rPr lang="en-US"/>
              <a:t>Lake Wisconsin Alliance 2024-2025 </a:t>
            </a:r>
            <a:br>
              <a:rPr lang="en-US"/>
            </a:br>
            <a:r>
              <a:rPr lang="en-US"/>
              <a:t>Highlights</a:t>
            </a:r>
          </a:p>
        </p:txBody>
      </p:sp>
      <p:pic>
        <p:nvPicPr>
          <p:cNvPr id="6" name="Content Placeholder 5" descr="A map with a blue outline&#10;&#10;AI-generated content may be incorrect.">
            <a:extLst>
              <a:ext uri="{FF2B5EF4-FFF2-40B4-BE49-F238E27FC236}">
                <a16:creationId xmlns:a16="http://schemas.microsoft.com/office/drawing/2014/main" id="{FC239499-3289-4D2A-5983-C75B91E3DD6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93933" y="607555"/>
            <a:ext cx="6776945" cy="5492536"/>
          </a:xfrm>
        </p:spPr>
      </p:pic>
      <p:pic>
        <p:nvPicPr>
          <p:cNvPr id="8" name="Picture 7" descr="A logo with text and a river&#10;&#10;AI-generated content may be incorrect.">
            <a:extLst>
              <a:ext uri="{FF2B5EF4-FFF2-40B4-BE49-F238E27FC236}">
                <a16:creationId xmlns:a16="http://schemas.microsoft.com/office/drawing/2014/main" id="{8102313C-9A75-3762-2FCC-F967549A75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880" y="3045565"/>
            <a:ext cx="3756760" cy="2741544"/>
          </a:xfrm>
          <a:prstGeom prst="rect">
            <a:avLst/>
          </a:prstGeom>
        </p:spPr>
      </p:pic>
    </p:spTree>
    <p:extLst>
      <p:ext uri="{BB962C8B-B14F-4D97-AF65-F5344CB8AC3E}">
        <p14:creationId xmlns:p14="http://schemas.microsoft.com/office/powerpoint/2010/main" val="29728812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BF99D-E98B-71A7-FEDC-2AADFD2BA60A}"/>
              </a:ext>
            </a:extLst>
          </p:cNvPr>
          <p:cNvSpPr>
            <a:spLocks noGrp="1"/>
          </p:cNvSpPr>
          <p:nvPr>
            <p:ph type="title"/>
          </p:nvPr>
        </p:nvSpPr>
        <p:spPr>
          <a:xfrm>
            <a:off x="622130" y="574287"/>
            <a:ext cx="3932237" cy="5090532"/>
          </a:xfrm>
        </p:spPr>
        <p:txBody>
          <a:bodyPr>
            <a:normAutofit fontScale="90000"/>
          </a:bodyPr>
          <a:lstStyle/>
          <a:p>
            <a:r>
              <a:rPr lang="en-US"/>
              <a:t>This year was the second year that Lake Wisconsin Alliance gathered as many as would come from the watershed of Lake Wisconsin. It was a good meeting  with 15 different organizations coming together to learn how we can all cooperate and help Lake Wisconsin.</a:t>
            </a:r>
          </a:p>
        </p:txBody>
      </p:sp>
      <p:pic>
        <p:nvPicPr>
          <p:cNvPr id="6" name="Content Placeholder 5" descr="A map of a lake&#10;&#10;AI-generated content may be incorrect.">
            <a:extLst>
              <a:ext uri="{FF2B5EF4-FFF2-40B4-BE49-F238E27FC236}">
                <a16:creationId xmlns:a16="http://schemas.microsoft.com/office/drawing/2014/main" id="{C2A7D92F-5463-CB3F-DC90-EC31890E3D7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955810" y="1116050"/>
            <a:ext cx="6723234" cy="4007005"/>
          </a:xfrm>
        </p:spPr>
      </p:pic>
    </p:spTree>
    <p:extLst>
      <p:ext uri="{BB962C8B-B14F-4D97-AF65-F5344CB8AC3E}">
        <p14:creationId xmlns:p14="http://schemas.microsoft.com/office/powerpoint/2010/main" val="37053617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47CAB-0AAC-5306-FA3A-ED6FCC968B74}"/>
              </a:ext>
            </a:extLst>
          </p:cNvPr>
          <p:cNvSpPr>
            <a:spLocks noGrp="1"/>
          </p:cNvSpPr>
          <p:nvPr>
            <p:ph type="title"/>
          </p:nvPr>
        </p:nvSpPr>
        <p:spPr>
          <a:xfrm>
            <a:off x="839788" y="446048"/>
            <a:ext cx="3932237" cy="1600200"/>
          </a:xfrm>
        </p:spPr>
        <p:txBody>
          <a:bodyPr/>
          <a:lstStyle/>
          <a:p>
            <a:pPr algn="ctr"/>
            <a:r>
              <a:rPr lang="en-US"/>
              <a:t>Exploring the Lake Wisconsin Watershed Series</a:t>
            </a:r>
          </a:p>
        </p:txBody>
      </p:sp>
      <p:sp>
        <p:nvSpPr>
          <p:cNvPr id="4" name="Text Placeholder 3">
            <a:extLst>
              <a:ext uri="{FF2B5EF4-FFF2-40B4-BE49-F238E27FC236}">
                <a16:creationId xmlns:a16="http://schemas.microsoft.com/office/drawing/2014/main" id="{EA3BAD4F-117F-78F1-F908-CD801A1BD91D}"/>
              </a:ext>
            </a:extLst>
          </p:cNvPr>
          <p:cNvSpPr>
            <a:spLocks noGrp="1"/>
          </p:cNvSpPr>
          <p:nvPr>
            <p:ph type="body" sz="half" idx="2"/>
          </p:nvPr>
        </p:nvSpPr>
        <p:spPr/>
        <p:txBody>
          <a:bodyPr>
            <a:normAutofit fontScale="85000" lnSpcReduction="10000"/>
          </a:bodyPr>
          <a:lstStyle/>
          <a:p>
            <a:r>
              <a:rPr lang="en-US" sz="3200"/>
              <a:t>We went to the Sauk Prairie Recreation Area (part of the old Badger Army Ammunitions Plant) to pull Garlic Mustard.  It is an invasive species and is only gotten rid of by pulling it out of the ground.  It is a pretty yellow flower but it takes over the land. </a:t>
            </a:r>
          </a:p>
        </p:txBody>
      </p:sp>
      <p:pic>
        <p:nvPicPr>
          <p:cNvPr id="8" name="Picture Placeholder 7" descr="A group of people standing on a path&#10;&#10;AI-generated content may be incorrect.">
            <a:extLst>
              <a:ext uri="{FF2B5EF4-FFF2-40B4-BE49-F238E27FC236}">
                <a16:creationId xmlns:a16="http://schemas.microsoft.com/office/drawing/2014/main" id="{6CACC199-6573-D285-8567-5F81D9E40910}"/>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2507" r="2507"/>
          <a:stretch>
            <a:fillRect/>
          </a:stretch>
        </p:blipFill>
        <p:spPr bwMode="auto">
          <a:xfrm>
            <a:off x="5183188" y="987425"/>
            <a:ext cx="6405562" cy="5057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3058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working in a field&#10;&#10;AI-generated content may be incorrect.">
            <a:extLst>
              <a:ext uri="{FF2B5EF4-FFF2-40B4-BE49-F238E27FC236}">
                <a16:creationId xmlns:a16="http://schemas.microsoft.com/office/drawing/2014/main" id="{5BBC095B-CC9A-3F83-8736-DBB501CC1B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6746" y="0"/>
            <a:ext cx="5142523" cy="6858000"/>
          </a:xfrm>
          <a:prstGeom prst="rect">
            <a:avLst/>
          </a:prstGeom>
        </p:spPr>
      </p:pic>
      <p:pic>
        <p:nvPicPr>
          <p:cNvPr id="5" name="Picture 4" descr="A group of people picking up plants&#10;&#10;AI-generated content may be incorrect.">
            <a:extLst>
              <a:ext uri="{FF2B5EF4-FFF2-40B4-BE49-F238E27FC236}">
                <a16:creationId xmlns:a16="http://schemas.microsoft.com/office/drawing/2014/main" id="{E6765E47-2BCA-B89D-186E-64F9DCC7CB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0212" y="42958"/>
            <a:ext cx="5142523" cy="6858000"/>
          </a:xfrm>
          <a:prstGeom prst="rect">
            <a:avLst/>
          </a:prstGeom>
        </p:spPr>
      </p:pic>
    </p:spTree>
    <p:extLst>
      <p:ext uri="{BB962C8B-B14F-4D97-AF65-F5344CB8AC3E}">
        <p14:creationId xmlns:p14="http://schemas.microsoft.com/office/powerpoint/2010/main" val="14193771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C3896A03-3945-419A-B66B-4EE266EDD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0"/>
            <a:ext cx="6095990" cy="685800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3FDFAEA-6232-EDC7-4EAE-060DC8CE2C0E}"/>
              </a:ext>
            </a:extLst>
          </p:cNvPr>
          <p:cNvSpPr>
            <a:spLocks noGrp="1"/>
          </p:cNvSpPr>
          <p:nvPr>
            <p:ph type="title"/>
          </p:nvPr>
        </p:nvSpPr>
        <p:spPr>
          <a:xfrm>
            <a:off x="1155557" y="4551036"/>
            <a:ext cx="4284420" cy="1687143"/>
          </a:xfrm>
        </p:spPr>
        <p:txBody>
          <a:bodyPr vert="horz" lIns="91440" tIns="45720" rIns="91440" bIns="45720" rtlCol="0" anchor="t">
            <a:normAutofit/>
          </a:bodyPr>
          <a:lstStyle/>
          <a:p>
            <a:r>
              <a:rPr lang="en-US" sz="4400">
                <a:solidFill>
                  <a:schemeClr val="bg1"/>
                </a:solidFill>
              </a:rPr>
              <a:t>Conservation Night by the Lake </a:t>
            </a:r>
          </a:p>
        </p:txBody>
      </p:sp>
      <p:sp>
        <p:nvSpPr>
          <p:cNvPr id="32" name="Rectangle 31">
            <a:extLst>
              <a:ext uri="{FF2B5EF4-FFF2-40B4-BE49-F238E27FC236}">
                <a16:creationId xmlns:a16="http://schemas.microsoft.com/office/drawing/2014/main" id="{B34F5AD2-EDBD-4BBD-A55C-EAFFD0C709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5990" cy="68580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Placeholder 17" descr="A farm with a field of grass and buildings&#10;&#10;AI-generated content may be incorrect.">
            <a:extLst>
              <a:ext uri="{FF2B5EF4-FFF2-40B4-BE49-F238E27FC236}">
                <a16:creationId xmlns:a16="http://schemas.microsoft.com/office/drawing/2014/main" id="{F8881451-C5E5-80BB-C53B-6ABCD28C52AD}"/>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4443" r="-2" b="4506"/>
          <a:stretch>
            <a:fillRect/>
          </a:stretch>
        </p:blipFill>
        <p:spPr>
          <a:xfrm>
            <a:off x="524108" y="300304"/>
            <a:ext cx="11530360" cy="4173073"/>
          </a:xfrm>
          <a:prstGeom prst="rect">
            <a:avLst/>
          </a:prstGeom>
        </p:spPr>
      </p:pic>
      <p:sp>
        <p:nvSpPr>
          <p:cNvPr id="34" name="Rectangle 33">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4650" y="4544112"/>
            <a:ext cx="457200" cy="45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A7A001F1-7206-40BC-1107-E8CD6D9F68E7}"/>
              </a:ext>
            </a:extLst>
          </p:cNvPr>
          <p:cNvSpPr>
            <a:spLocks noGrp="1"/>
          </p:cNvSpPr>
          <p:nvPr>
            <p:ph type="body" sz="half" idx="2"/>
          </p:nvPr>
        </p:nvSpPr>
        <p:spPr>
          <a:xfrm>
            <a:off x="6734649" y="4750698"/>
            <a:ext cx="4310672" cy="1463834"/>
          </a:xfrm>
        </p:spPr>
        <p:txBody>
          <a:bodyPr vert="horz" lIns="91440" tIns="45720" rIns="91440" bIns="45720" rtlCol="0">
            <a:normAutofit lnSpcReduction="10000"/>
          </a:bodyPr>
          <a:lstStyle/>
          <a:p>
            <a:pPr indent="-228600">
              <a:buFont typeface="Arial" panose="020B0604020202020204" pitchFamily="34" charset="0"/>
              <a:buChar char="•"/>
            </a:pPr>
            <a:r>
              <a:rPr lang="en-US" sz="1800" b="1"/>
              <a:t>This event is sponsored by the Lake Wisconsin Farmer Watershed Council.  Lake Wisconsin Alliance is a contributing sponsor.  This event is a showcase of sustainable farming practices that protect Lake Wisconsin. </a:t>
            </a:r>
          </a:p>
        </p:txBody>
      </p:sp>
    </p:spTree>
    <p:extLst>
      <p:ext uri="{BB962C8B-B14F-4D97-AF65-F5344CB8AC3E}">
        <p14:creationId xmlns:p14="http://schemas.microsoft.com/office/powerpoint/2010/main" val="40697217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3EDB3DA-AEF0-428A-A317-C42827E6C8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58302" y="0"/>
            <a:ext cx="3809132" cy="3116984"/>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A06AD8B-0227-4FF6-AEB4-C66C5A539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69422"/>
            <a:ext cx="5001186" cy="2788578"/>
          </a:xfrm>
          <a:prstGeom prst="rect">
            <a:avLst/>
          </a:prstGeom>
          <a:solidFill>
            <a:schemeClr val="bg2">
              <a:lumMod val="9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DFACEB2-7564-4FB9-B739-C2CE339BA3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23904" y="0"/>
            <a:ext cx="768096" cy="6858000"/>
          </a:xfrm>
          <a:prstGeom prst="rect">
            <a:avLst/>
          </a:prstGeom>
          <a:solidFill>
            <a:srgbClr val="30334F">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sign in a field&#10;&#10;AI-generated content may be incorrect.">
            <a:extLst>
              <a:ext uri="{FF2B5EF4-FFF2-40B4-BE49-F238E27FC236}">
                <a16:creationId xmlns:a16="http://schemas.microsoft.com/office/drawing/2014/main" id="{AC611E47-A39B-A3A3-FDF4-83CECB1507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63" y="71022"/>
            <a:ext cx="7357946" cy="3998400"/>
          </a:xfrm>
          <a:prstGeom prst="rect">
            <a:avLst/>
          </a:prstGeom>
        </p:spPr>
      </p:pic>
      <p:pic>
        <p:nvPicPr>
          <p:cNvPr id="5" name="Picture 4" descr="A group of people standing in dirt&#10;&#10;AI-generated content may be incorrect.">
            <a:extLst>
              <a:ext uri="{FF2B5EF4-FFF2-40B4-BE49-F238E27FC236}">
                <a16:creationId xmlns:a16="http://schemas.microsoft.com/office/drawing/2014/main" id="{738AF734-9747-53AC-8D81-A7A50EC0E380}"/>
              </a:ext>
            </a:extLst>
          </p:cNvPr>
          <p:cNvPicPr>
            <a:picLocks noChangeAspect="1"/>
          </p:cNvPicPr>
          <p:nvPr/>
        </p:nvPicPr>
        <p:blipFill>
          <a:blip r:embed="rId3">
            <a:extLst>
              <a:ext uri="{28A0092B-C50C-407E-A947-70E740481C1C}">
                <a14:useLocalDpi xmlns:a14="http://schemas.microsoft.com/office/drawing/2010/main" val="0"/>
              </a:ext>
            </a:extLst>
          </a:blip>
          <a:srcRect r="-3" b="21697"/>
          <a:stretch>
            <a:fillRect/>
          </a:stretch>
        </p:blipFill>
        <p:spPr>
          <a:xfrm>
            <a:off x="5182553" y="3116984"/>
            <a:ext cx="6059984" cy="3692713"/>
          </a:xfrm>
          <a:prstGeom prst="rect">
            <a:avLst/>
          </a:prstGeom>
        </p:spPr>
      </p:pic>
      <p:sp>
        <p:nvSpPr>
          <p:cNvPr id="11" name="TextBox 10">
            <a:extLst>
              <a:ext uri="{FF2B5EF4-FFF2-40B4-BE49-F238E27FC236}">
                <a16:creationId xmlns:a16="http://schemas.microsoft.com/office/drawing/2014/main" id="{51751067-8A30-A75C-2D4B-61EC70CBD50C}"/>
              </a:ext>
            </a:extLst>
          </p:cNvPr>
          <p:cNvSpPr txBox="1"/>
          <p:nvPr/>
        </p:nvSpPr>
        <p:spPr>
          <a:xfrm>
            <a:off x="8034454" y="156117"/>
            <a:ext cx="2988525" cy="646331"/>
          </a:xfrm>
          <a:prstGeom prst="rect">
            <a:avLst/>
          </a:prstGeom>
          <a:noFill/>
        </p:spPr>
        <p:txBody>
          <a:bodyPr wrap="square" rtlCol="0">
            <a:spAutoFit/>
          </a:bodyPr>
          <a:lstStyle/>
          <a:p>
            <a:r>
              <a:rPr lang="en-US">
                <a:solidFill>
                  <a:schemeClr val="bg1">
                    <a:lumMod val="95000"/>
                  </a:schemeClr>
                </a:solidFill>
              </a:rPr>
              <a:t>Cover crops are essential for erosion control. </a:t>
            </a:r>
            <a:endParaRPr lang="en-US" sz="1800" kern="1200">
              <a:solidFill>
                <a:schemeClr val="bg1">
                  <a:lumMod val="95000"/>
                </a:schemeClr>
              </a:solidFill>
              <a:latin typeface="+mn-lt"/>
              <a:ea typeface="+mn-ea"/>
              <a:cs typeface="+mn-cs"/>
            </a:endParaRPr>
          </a:p>
        </p:txBody>
      </p:sp>
      <p:sp>
        <p:nvSpPr>
          <p:cNvPr id="13" name="TextBox 12">
            <a:extLst>
              <a:ext uri="{FF2B5EF4-FFF2-40B4-BE49-F238E27FC236}">
                <a16:creationId xmlns:a16="http://schemas.microsoft.com/office/drawing/2014/main" id="{3A5FB915-E454-C8C0-B4A0-B5DCB6D47CA9}"/>
              </a:ext>
            </a:extLst>
          </p:cNvPr>
          <p:cNvSpPr txBox="1"/>
          <p:nvPr/>
        </p:nvSpPr>
        <p:spPr>
          <a:xfrm>
            <a:off x="312234" y="4220737"/>
            <a:ext cx="4460488" cy="923330"/>
          </a:xfrm>
          <a:prstGeom prst="rect">
            <a:avLst/>
          </a:prstGeom>
          <a:noFill/>
        </p:spPr>
        <p:txBody>
          <a:bodyPr wrap="square" rtlCol="0">
            <a:spAutoFit/>
          </a:bodyPr>
          <a:lstStyle/>
          <a:p>
            <a:r>
              <a:rPr lang="en-US"/>
              <a:t>This is a demonstration of soil impaction made by heavy machinery and the depths of various crop root systems. </a:t>
            </a:r>
            <a:endParaRPr lang="en-US" sz="1800" kern="1200">
              <a:solidFill>
                <a:schemeClr val="tx1"/>
              </a:solidFill>
              <a:latin typeface="+mn-lt"/>
              <a:ea typeface="+mn-ea"/>
              <a:cs typeface="+mn-cs"/>
            </a:endParaRPr>
          </a:p>
        </p:txBody>
      </p:sp>
    </p:spTree>
    <p:extLst>
      <p:ext uri="{BB962C8B-B14F-4D97-AF65-F5344CB8AC3E}">
        <p14:creationId xmlns:p14="http://schemas.microsoft.com/office/powerpoint/2010/main" val="7391350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4E2ED6F9-63C3-4A8D-9BB4-1EA62533B6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6D72081E-AD41-4FBB-B02B-698A68DBCA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416" y="4218905"/>
            <a:ext cx="11167447" cy="2089317"/>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0CBEB90-8894-4031-4341-78394E272AEA}"/>
              </a:ext>
            </a:extLst>
          </p:cNvPr>
          <p:cNvSpPr>
            <a:spLocks noGrp="1"/>
          </p:cNvSpPr>
          <p:nvPr>
            <p:ph type="title"/>
          </p:nvPr>
        </p:nvSpPr>
        <p:spPr>
          <a:xfrm>
            <a:off x="1051560" y="4495466"/>
            <a:ext cx="3611880" cy="1536192"/>
          </a:xfrm>
        </p:spPr>
        <p:txBody>
          <a:bodyPr vert="horz" lIns="91440" tIns="45720" rIns="91440" bIns="45720" rtlCol="0" anchor="ctr">
            <a:normAutofit/>
          </a:bodyPr>
          <a:lstStyle/>
          <a:p>
            <a:r>
              <a:rPr lang="en-US" sz="2500"/>
              <a:t>Hiking the Merrimac Preserve to see the Prairie restoration in our watershed.</a:t>
            </a:r>
          </a:p>
        </p:txBody>
      </p:sp>
      <p:pic>
        <p:nvPicPr>
          <p:cNvPr id="6" name="Content Placeholder 5" descr="A field of purple flowers&#10;&#10;AI-generated content may be incorrect.">
            <a:extLst>
              <a:ext uri="{FF2B5EF4-FFF2-40B4-BE49-F238E27FC236}">
                <a16:creationId xmlns:a16="http://schemas.microsoft.com/office/drawing/2014/main" id="{8E3E01C1-AA88-410B-CD42-7FFC4E029A17}"/>
              </a:ext>
            </a:extLst>
          </p:cNvPr>
          <p:cNvPicPr>
            <a:picLocks noChangeAspect="1"/>
          </p:cNvPicPr>
          <p:nvPr/>
        </p:nvPicPr>
        <p:blipFill>
          <a:blip r:embed="rId2">
            <a:extLst>
              <a:ext uri="{28A0092B-C50C-407E-A947-70E740481C1C}">
                <a14:useLocalDpi xmlns:a14="http://schemas.microsoft.com/office/drawing/2010/main" val="0"/>
              </a:ext>
            </a:extLst>
          </a:blip>
          <a:srcRect t="1464"/>
          <a:stretch>
            <a:fillRect/>
          </a:stretch>
        </p:blipFill>
        <p:spPr>
          <a:xfrm>
            <a:off x="20" y="10"/>
            <a:ext cx="12191980" cy="3994473"/>
          </a:xfrm>
          <a:prstGeom prst="rect">
            <a:avLst/>
          </a:prstGeom>
        </p:spPr>
      </p:pic>
      <p:sp>
        <p:nvSpPr>
          <p:cNvPr id="17" name="Rectangle 16">
            <a:extLst>
              <a:ext uri="{FF2B5EF4-FFF2-40B4-BE49-F238E27FC236}">
                <a16:creationId xmlns:a16="http://schemas.microsoft.com/office/drawing/2014/main" id="{716248AD-805F-41BF-9B57-FC53E5B32F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08" y="491151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9" name="Rectangle 18">
            <a:extLst>
              <a:ext uri="{FF2B5EF4-FFF2-40B4-BE49-F238E27FC236}">
                <a16:creationId xmlns:a16="http://schemas.microsoft.com/office/drawing/2014/main" id="{1F82758F-B2B3-4F0A-BB90-4BFFEDD166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243541" y="5254418"/>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Content Placeholder 7" descr="A group of people posing for a photo&#10;&#10;AI-generated content may be incorrect.">
            <a:extLst>
              <a:ext uri="{FF2B5EF4-FFF2-40B4-BE49-F238E27FC236}">
                <a16:creationId xmlns:a16="http://schemas.microsoft.com/office/drawing/2014/main" id="{C813E3E0-D118-FE8E-2552-C15BB738957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rot="5400000">
            <a:off x="4591318" y="3928583"/>
            <a:ext cx="3143084" cy="2357313"/>
          </a:xfrm>
        </p:spPr>
      </p:pic>
      <p:pic>
        <p:nvPicPr>
          <p:cNvPr id="11" name="Picture 10" descr="A wooden bridge over a body of water&#10;&#10;AI-generated content may be incorrect.">
            <a:extLst>
              <a:ext uri="{FF2B5EF4-FFF2-40B4-BE49-F238E27FC236}">
                <a16:creationId xmlns:a16="http://schemas.microsoft.com/office/drawing/2014/main" id="{4BEE1ADA-4CD3-3B2A-E52F-13AE2DD55A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a:off x="7495052" y="3551332"/>
            <a:ext cx="4276252" cy="3207189"/>
          </a:xfrm>
          <a:prstGeom prst="rect">
            <a:avLst/>
          </a:prstGeom>
        </p:spPr>
      </p:pic>
    </p:spTree>
    <p:extLst>
      <p:ext uri="{BB962C8B-B14F-4D97-AF65-F5344CB8AC3E}">
        <p14:creationId xmlns:p14="http://schemas.microsoft.com/office/powerpoint/2010/main" val="21431602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9BB3A3FF-8EE3-498B-8C43-57F2DE9A2A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D0886A-8346-2228-209E-386BD5ECC919}"/>
              </a:ext>
            </a:extLst>
          </p:cNvPr>
          <p:cNvSpPr>
            <a:spLocks noGrp="1"/>
          </p:cNvSpPr>
          <p:nvPr>
            <p:ph type="title"/>
          </p:nvPr>
        </p:nvSpPr>
        <p:spPr>
          <a:xfrm>
            <a:off x="8763604" y="821048"/>
            <a:ext cx="3090345" cy="3346322"/>
          </a:xfrm>
        </p:spPr>
        <p:txBody>
          <a:bodyPr vert="horz" lIns="91440" tIns="45720" rIns="91440" bIns="45720" rtlCol="0" anchor="b">
            <a:normAutofit/>
          </a:bodyPr>
          <a:lstStyle/>
          <a:p>
            <a:r>
              <a:rPr lang="en-US" sz="3900" kern="1200">
                <a:solidFill>
                  <a:schemeClr val="tx1"/>
                </a:solidFill>
                <a:latin typeface="+mj-lt"/>
                <a:ea typeface="+mj-ea"/>
                <a:cs typeface="+mj-cs"/>
              </a:rPr>
              <a:t>Hiking the Gibraltar Rock trail and seeing the fall colors.</a:t>
            </a:r>
          </a:p>
        </p:txBody>
      </p:sp>
      <p:grpSp>
        <p:nvGrpSpPr>
          <p:cNvPr id="19" name="Group 18">
            <a:extLst>
              <a:ext uri="{FF2B5EF4-FFF2-40B4-BE49-F238E27FC236}">
                <a16:creationId xmlns:a16="http://schemas.microsoft.com/office/drawing/2014/main" id="{22983B4D-AA9E-4FCA-A321-B873627932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184" y="1"/>
            <a:ext cx="2446384" cy="5777808"/>
            <a:chOff x="329184" y="1"/>
            <a:chExt cx="2446384" cy="5777808"/>
          </a:xfrm>
        </p:grpSpPr>
        <p:cxnSp>
          <p:nvCxnSpPr>
            <p:cNvPr id="20" name="Straight Connector 19">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2432161"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1"/>
              <a:ext cx="2446384"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Rectangle 22">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23" y="679731"/>
            <a:ext cx="7682293" cy="56628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group of people in a forest&#10;&#10;AI-generated content may be incorrect.">
            <a:extLst>
              <a:ext uri="{FF2B5EF4-FFF2-40B4-BE49-F238E27FC236}">
                <a16:creationId xmlns:a16="http://schemas.microsoft.com/office/drawing/2014/main" id="{84CF310E-201C-6993-9010-FC8F588DEE39}"/>
              </a:ext>
            </a:extLst>
          </p:cNvPr>
          <p:cNvPicPr>
            <a:picLocks noChangeAspect="1"/>
          </p:cNvPicPr>
          <p:nvPr/>
        </p:nvPicPr>
        <p:blipFill>
          <a:blip r:embed="rId2">
            <a:extLst>
              <a:ext uri="{28A0092B-C50C-407E-A947-70E740481C1C}">
                <a14:useLocalDpi xmlns:a14="http://schemas.microsoft.com/office/drawing/2010/main" val="0"/>
              </a:ext>
            </a:extLst>
          </a:blip>
          <a:srcRect t="826" r="-3" b="8456"/>
          <a:stretch>
            <a:fillRect/>
          </a:stretch>
        </p:blipFill>
        <p:spPr>
          <a:xfrm rot="5400000">
            <a:off x="189655" y="1778942"/>
            <a:ext cx="5047735" cy="3434321"/>
          </a:xfrm>
          <a:prstGeom prst="rect">
            <a:avLst/>
          </a:prstGeom>
        </p:spPr>
      </p:pic>
      <p:pic>
        <p:nvPicPr>
          <p:cNvPr id="6" name="Picture Placeholder 5" descr="A sign on a wooden platform&#10;&#10;AI-generated content may be incorrect.">
            <a:extLst>
              <a:ext uri="{FF2B5EF4-FFF2-40B4-BE49-F238E27FC236}">
                <a16:creationId xmlns:a16="http://schemas.microsoft.com/office/drawing/2014/main" id="{23480440-EF77-6B5F-9EF3-DD966D77A991}"/>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r="-2" b="4863"/>
          <a:stretch>
            <a:fillRect/>
          </a:stretch>
        </p:blipFill>
        <p:spPr>
          <a:xfrm rot="10800000">
            <a:off x="4683639" y="972236"/>
            <a:ext cx="3383280" cy="2414016"/>
          </a:xfrm>
          <a:prstGeom prst="rect">
            <a:avLst/>
          </a:prstGeom>
        </p:spPr>
      </p:pic>
      <p:pic>
        <p:nvPicPr>
          <p:cNvPr id="12" name="Picture 11" descr="A group of people sitting on a bench in the woods&#10;&#10;AI-generated content may be incorrect.">
            <a:extLst>
              <a:ext uri="{FF2B5EF4-FFF2-40B4-BE49-F238E27FC236}">
                <a16:creationId xmlns:a16="http://schemas.microsoft.com/office/drawing/2014/main" id="{6F04A706-1CCC-9271-56F6-BC521BBF4DF7}"/>
              </a:ext>
            </a:extLst>
          </p:cNvPr>
          <p:cNvPicPr>
            <a:picLocks noChangeAspect="1"/>
          </p:cNvPicPr>
          <p:nvPr/>
        </p:nvPicPr>
        <p:blipFill>
          <a:blip r:embed="rId4">
            <a:extLst>
              <a:ext uri="{28A0092B-C50C-407E-A947-70E740481C1C}">
                <a14:useLocalDpi xmlns:a14="http://schemas.microsoft.com/office/drawing/2010/main" val="0"/>
              </a:ext>
            </a:extLst>
          </a:blip>
          <a:srcRect t="4699" r="-6" b="-6"/>
          <a:stretch>
            <a:fillRect/>
          </a:stretch>
        </p:blipFill>
        <p:spPr>
          <a:xfrm rot="10800000">
            <a:off x="4689525" y="3605954"/>
            <a:ext cx="3377394" cy="2414016"/>
          </a:xfrm>
          <a:prstGeom prst="rect">
            <a:avLst/>
          </a:prstGeom>
        </p:spPr>
      </p:pic>
    </p:spTree>
    <p:extLst>
      <p:ext uri="{BB962C8B-B14F-4D97-AF65-F5344CB8AC3E}">
        <p14:creationId xmlns:p14="http://schemas.microsoft.com/office/powerpoint/2010/main" val="29636740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14C78B5-EC6B-4A39-8860-7051008674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3BC49A-F701-351A-C147-916259080330}"/>
              </a:ext>
            </a:extLst>
          </p:cNvPr>
          <p:cNvSpPr>
            <a:spLocks noGrp="1"/>
          </p:cNvSpPr>
          <p:nvPr>
            <p:ph type="title"/>
          </p:nvPr>
        </p:nvSpPr>
        <p:spPr>
          <a:xfrm>
            <a:off x="838200" y="4669978"/>
            <a:ext cx="4391024" cy="1173700"/>
          </a:xfrm>
        </p:spPr>
        <p:txBody>
          <a:bodyPr vert="horz" lIns="91440" tIns="45720" rIns="91440" bIns="45720" rtlCol="0" anchor="t">
            <a:normAutofit/>
          </a:bodyPr>
          <a:lstStyle/>
          <a:p>
            <a:r>
              <a:rPr lang="en-US" sz="3700" kern="1200">
                <a:solidFill>
                  <a:schemeClr val="bg1"/>
                </a:solidFill>
                <a:latin typeface="+mj-lt"/>
                <a:ea typeface="+mj-ea"/>
                <a:cs typeface="+mj-cs"/>
              </a:rPr>
              <a:t>Exploring Parfrey’s Glen</a:t>
            </a:r>
          </a:p>
        </p:txBody>
      </p:sp>
      <p:pic>
        <p:nvPicPr>
          <p:cNvPr id="8" name="Picture 7" descr="A group of people standing in a park&#10;&#10;AI-generated content may be incorrect.">
            <a:extLst>
              <a:ext uri="{FF2B5EF4-FFF2-40B4-BE49-F238E27FC236}">
                <a16:creationId xmlns:a16="http://schemas.microsoft.com/office/drawing/2014/main" id="{82C3AD13-34EA-929B-90DF-D6491F0BFA49}"/>
              </a:ext>
            </a:extLst>
          </p:cNvPr>
          <p:cNvPicPr>
            <a:picLocks noChangeAspect="1"/>
          </p:cNvPicPr>
          <p:nvPr/>
        </p:nvPicPr>
        <p:blipFill>
          <a:blip r:embed="rId2">
            <a:extLst>
              <a:ext uri="{28A0092B-C50C-407E-A947-70E740481C1C}">
                <a14:useLocalDpi xmlns:a14="http://schemas.microsoft.com/office/drawing/2010/main" val="0"/>
              </a:ext>
            </a:extLst>
          </a:blip>
          <a:srcRect l="462" r="22700" b="-2"/>
          <a:stretch>
            <a:fillRect/>
          </a:stretch>
        </p:blipFill>
        <p:spPr>
          <a:xfrm>
            <a:off x="20" y="10"/>
            <a:ext cx="4000480" cy="3904882"/>
          </a:xfrm>
          <a:custGeom>
            <a:avLst/>
            <a:gdLst/>
            <a:ahLst/>
            <a:cxnLst/>
            <a:rect l="l" t="t" r="r" b="b"/>
            <a:pathLst>
              <a:path w="4000500" h="3413410">
                <a:moveTo>
                  <a:pt x="0" y="0"/>
                </a:moveTo>
                <a:lnTo>
                  <a:pt x="4000500" y="0"/>
                </a:lnTo>
                <a:lnTo>
                  <a:pt x="4000500" y="3330603"/>
                </a:lnTo>
                <a:lnTo>
                  <a:pt x="416174" y="3413410"/>
                </a:lnTo>
                <a:lnTo>
                  <a:pt x="0" y="3408169"/>
                </a:lnTo>
                <a:close/>
              </a:path>
            </a:pathLst>
          </a:custGeom>
        </p:spPr>
      </p:pic>
      <p:pic>
        <p:nvPicPr>
          <p:cNvPr id="10" name="Picture 9" descr="A group of people standing in a stream&#10;&#10;AI-generated content may be incorrect.">
            <a:extLst>
              <a:ext uri="{FF2B5EF4-FFF2-40B4-BE49-F238E27FC236}">
                <a16:creationId xmlns:a16="http://schemas.microsoft.com/office/drawing/2014/main" id="{42C7F7DE-8CC2-5698-489E-0E773986FEA5}"/>
              </a:ext>
            </a:extLst>
          </p:cNvPr>
          <p:cNvPicPr>
            <a:picLocks noChangeAspect="1"/>
          </p:cNvPicPr>
          <p:nvPr/>
        </p:nvPicPr>
        <p:blipFill>
          <a:blip r:embed="rId3">
            <a:extLst>
              <a:ext uri="{28A0092B-C50C-407E-A947-70E740481C1C}">
                <a14:useLocalDpi xmlns:a14="http://schemas.microsoft.com/office/drawing/2010/main" val="0"/>
              </a:ext>
            </a:extLst>
          </a:blip>
          <a:srcRect l="15605" r="11216" b="-2"/>
          <a:stretch>
            <a:fillRect/>
          </a:stretch>
        </p:blipFill>
        <p:spPr>
          <a:xfrm>
            <a:off x="4191002" y="10"/>
            <a:ext cx="3809998" cy="3904881"/>
          </a:xfrm>
          <a:custGeom>
            <a:avLst/>
            <a:gdLst/>
            <a:ahLst/>
            <a:cxnLst/>
            <a:rect l="l" t="t" r="r" b="b"/>
            <a:pathLst>
              <a:path w="3809998" h="3361533">
                <a:moveTo>
                  <a:pt x="0" y="0"/>
                </a:moveTo>
                <a:lnTo>
                  <a:pt x="3809998" y="0"/>
                </a:lnTo>
                <a:lnTo>
                  <a:pt x="3809998" y="3353206"/>
                </a:lnTo>
                <a:lnTo>
                  <a:pt x="1781628" y="3181423"/>
                </a:lnTo>
                <a:lnTo>
                  <a:pt x="0" y="3361533"/>
                </a:lnTo>
                <a:close/>
              </a:path>
            </a:pathLst>
          </a:custGeom>
        </p:spPr>
      </p:pic>
      <p:pic>
        <p:nvPicPr>
          <p:cNvPr id="6" name="Content Placeholder 5" descr="A sign board with a sign and a sticker&#10;&#10;AI-generated content may be incorrect.">
            <a:extLst>
              <a:ext uri="{FF2B5EF4-FFF2-40B4-BE49-F238E27FC236}">
                <a16:creationId xmlns:a16="http://schemas.microsoft.com/office/drawing/2014/main" id="{050C547E-85AE-0EC4-0BD9-0E82312EA518}"/>
              </a:ext>
            </a:extLst>
          </p:cNvPr>
          <p:cNvPicPr>
            <a:picLocks noGrp="1" noChangeAspect="1"/>
          </p:cNvPicPr>
          <p:nvPr>
            <p:ph idx="1"/>
          </p:nvPr>
        </p:nvPicPr>
        <p:blipFill>
          <a:blip r:embed="rId4">
            <a:extLst>
              <a:ext uri="{28A0092B-C50C-407E-A947-70E740481C1C}">
                <a14:useLocalDpi xmlns:a14="http://schemas.microsoft.com/office/drawing/2010/main" val="0"/>
              </a:ext>
            </a:extLst>
          </a:blip>
          <a:srcRect l="20718" r="23143" b="-1"/>
          <a:stretch>
            <a:fillRect/>
          </a:stretch>
        </p:blipFill>
        <p:spPr>
          <a:xfrm>
            <a:off x="8191500" y="-1"/>
            <a:ext cx="4000500" cy="4008409"/>
          </a:xfrm>
          <a:custGeom>
            <a:avLst/>
            <a:gdLst/>
            <a:ahLst/>
            <a:cxnLst/>
            <a:rect l="l" t="t" r="r" b="b"/>
            <a:pathLst>
              <a:path w="4000500" h="3403026">
                <a:moveTo>
                  <a:pt x="0" y="0"/>
                </a:moveTo>
                <a:lnTo>
                  <a:pt x="4000500" y="0"/>
                </a:lnTo>
                <a:lnTo>
                  <a:pt x="4000500" y="3403026"/>
                </a:lnTo>
                <a:lnTo>
                  <a:pt x="9072" y="3370108"/>
                </a:lnTo>
                <a:lnTo>
                  <a:pt x="0" y="3369340"/>
                </a:lnTo>
                <a:close/>
              </a:path>
            </a:pathLst>
          </a:custGeom>
        </p:spPr>
      </p:pic>
      <p:grpSp>
        <p:nvGrpSpPr>
          <p:cNvPr id="17" name="Group 16">
            <a:extLst>
              <a:ext uri="{FF2B5EF4-FFF2-40B4-BE49-F238E27FC236}">
                <a16:creationId xmlns:a16="http://schemas.microsoft.com/office/drawing/2014/main" id="{A50943B0-FDF7-4C2C-B784-9208C945A8C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528992"/>
            <a:ext cx="12192000" cy="757168"/>
            <a:chOff x="0" y="2959818"/>
            <a:chExt cx="12192000" cy="757168"/>
          </a:xfrm>
        </p:grpSpPr>
        <p:sp>
          <p:nvSpPr>
            <p:cNvPr id="18" name="Freeform: Shape 17">
              <a:extLst>
                <a:ext uri="{FF2B5EF4-FFF2-40B4-BE49-F238E27FC236}">
                  <a16:creationId xmlns:a16="http://schemas.microsoft.com/office/drawing/2014/main" id="{64021FAB-FA86-49DE-8FC9-585A1729B7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7B58B526-A432-4EB5-AA70-2BB897257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5">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4" name="Text Placeholder 3">
            <a:extLst>
              <a:ext uri="{FF2B5EF4-FFF2-40B4-BE49-F238E27FC236}">
                <a16:creationId xmlns:a16="http://schemas.microsoft.com/office/drawing/2014/main" id="{6340263B-9793-F995-C194-301615AC5081}"/>
              </a:ext>
            </a:extLst>
          </p:cNvPr>
          <p:cNvSpPr>
            <a:spLocks noGrp="1"/>
          </p:cNvSpPr>
          <p:nvPr>
            <p:ph type="body" sz="half" idx="2"/>
          </p:nvPr>
        </p:nvSpPr>
        <p:spPr>
          <a:xfrm>
            <a:off x="5572317" y="4365941"/>
            <a:ext cx="5993313" cy="1967354"/>
          </a:xfrm>
        </p:spPr>
        <p:txBody>
          <a:bodyPr vert="horz" lIns="91440" tIns="45720" rIns="91440" bIns="45720" rtlCol="0">
            <a:normAutofit fontScale="92500" lnSpcReduction="20000"/>
          </a:bodyPr>
          <a:lstStyle/>
          <a:p>
            <a:pPr indent="-228600">
              <a:buFont typeface="Arial" panose="020B0604020202020204" pitchFamily="34" charset="0"/>
              <a:buChar char="•"/>
            </a:pPr>
            <a:r>
              <a:rPr lang="en-US" sz="2800">
                <a:solidFill>
                  <a:schemeClr val="bg1">
                    <a:alpha val="80000"/>
                  </a:schemeClr>
                </a:solidFill>
              </a:rPr>
              <a:t>This is one of the first designated Wisconsin State natural area.  It is part of our Lake Wisconsin watershed by running through the Gallus Slough in Merrimac Preserve and into our lake at Moon Valley. </a:t>
            </a:r>
          </a:p>
        </p:txBody>
      </p:sp>
    </p:spTree>
    <p:extLst>
      <p:ext uri="{BB962C8B-B14F-4D97-AF65-F5344CB8AC3E}">
        <p14:creationId xmlns:p14="http://schemas.microsoft.com/office/powerpoint/2010/main" val="50553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wooden bridge over a body of water&#10;&#10;AI-generated content may be incorrect.">
            <a:extLst>
              <a:ext uri="{FF2B5EF4-FFF2-40B4-BE49-F238E27FC236}">
                <a16:creationId xmlns:a16="http://schemas.microsoft.com/office/drawing/2014/main" id="{22EC854B-A235-0C91-6959-9A23B27EA417}"/>
              </a:ext>
            </a:extLst>
          </p:cNvPr>
          <p:cNvPicPr>
            <a:picLocks noChangeAspect="1"/>
          </p:cNvPicPr>
          <p:nvPr/>
        </p:nvPicPr>
        <p:blipFill>
          <a:blip r:embed="rId2">
            <a:alphaModFix amt="50000"/>
            <a:extLst>
              <a:ext uri="{28A0092B-C50C-407E-A947-70E740481C1C}">
                <a14:useLocalDpi xmlns:a14="http://schemas.microsoft.com/office/drawing/2010/main" val="0"/>
              </a:ext>
            </a:extLst>
          </a:blip>
          <a:srcRect t="13327" b="11673"/>
          <a:stretch>
            <a:fillRect/>
          </a:stretch>
        </p:blipFill>
        <p:spPr>
          <a:xfrm rot="10800000">
            <a:off x="20" y="1"/>
            <a:ext cx="12191980" cy="6857999"/>
          </a:xfrm>
          <a:prstGeom prst="rect">
            <a:avLst/>
          </a:prstGeom>
        </p:spPr>
      </p:pic>
      <p:sp>
        <p:nvSpPr>
          <p:cNvPr id="6" name="Title 5">
            <a:extLst>
              <a:ext uri="{FF2B5EF4-FFF2-40B4-BE49-F238E27FC236}">
                <a16:creationId xmlns:a16="http://schemas.microsoft.com/office/drawing/2014/main" id="{5557ED73-71A3-04A7-75C4-43DDBB122BE2}"/>
              </a:ext>
            </a:extLst>
          </p:cNvPr>
          <p:cNvSpPr>
            <a:spLocks noGrp="1"/>
          </p:cNvSpPr>
          <p:nvPr>
            <p:ph type="title"/>
          </p:nvPr>
        </p:nvSpPr>
        <p:spPr>
          <a:xfrm>
            <a:off x="1524000" y="1122362"/>
            <a:ext cx="9166502" cy="3774894"/>
          </a:xfrm>
        </p:spPr>
        <p:txBody>
          <a:bodyPr vert="horz" lIns="91440" tIns="45720" rIns="91440" bIns="45720" rtlCol="0" anchor="b">
            <a:normAutofit fontScale="90000"/>
          </a:bodyPr>
          <a:lstStyle/>
          <a:p>
            <a:pPr algn="ctr"/>
            <a:r>
              <a:rPr lang="en-US" sz="6000">
                <a:solidFill>
                  <a:srgbClr val="FFFFFF"/>
                </a:solidFill>
              </a:rPr>
              <a:t>Don’t miss out on this year’s Merrimac Preserve hike September 20, 2025 9am and Gibraltar Rock’s trail hike October 18, 2025 9am.</a:t>
            </a:r>
          </a:p>
        </p:txBody>
      </p:sp>
    </p:spTree>
    <p:extLst>
      <p:ext uri="{BB962C8B-B14F-4D97-AF65-F5344CB8AC3E}">
        <p14:creationId xmlns:p14="http://schemas.microsoft.com/office/powerpoint/2010/main" val="23926531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6"/>
                                        </p:tgtEl>
                                        <p:attrNameLst>
                                          <p:attrName>style.visibility</p:attrName>
                                        </p:attrNameLst>
                                      </p:cBhvr>
                                      <p:to>
                                        <p:strVal val="visible"/>
                                      </p:to>
                                    </p:set>
                                    <p:animEffect transition="in" filter="fade">
                                      <p:cBhvr>
                                        <p:cTn id="7" dur="7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717DF-B30F-9E2F-1D5D-7445D72E5E0C}"/>
              </a:ext>
            </a:extLst>
          </p:cNvPr>
          <p:cNvSpPr>
            <a:spLocks noGrp="1"/>
          </p:cNvSpPr>
          <p:nvPr>
            <p:ph type="title"/>
          </p:nvPr>
        </p:nvSpPr>
        <p:spPr>
          <a:xfrm>
            <a:off x="838200" y="5702342"/>
            <a:ext cx="10208243" cy="704595"/>
          </a:xfrm>
        </p:spPr>
        <p:txBody>
          <a:bodyPr vert="horz" lIns="91440" tIns="45720" rIns="91440" bIns="45720" rtlCol="0" anchor="ctr">
            <a:noAutofit/>
          </a:bodyPr>
          <a:lstStyle/>
          <a:p>
            <a:r>
              <a:rPr lang="en-US" sz="2800" b="1" kern="1200">
                <a:solidFill>
                  <a:schemeClr val="tx1"/>
                </a:solidFill>
                <a:latin typeface="+mj-lt"/>
                <a:ea typeface="+mj-ea"/>
                <a:cs typeface="+mj-cs"/>
              </a:rPr>
              <a:t>11 Ice fishing tournament with Lucky’s and LWA. This was a fund raiser for us – included fishing and raffles for ice fishing prizes.</a:t>
            </a:r>
          </a:p>
        </p:txBody>
      </p:sp>
      <p:pic>
        <p:nvPicPr>
          <p:cNvPr id="6" name="Content Placeholder 5" descr="A group of people posing for a photo in front of a building&#10;&#10;AI-generated content may be incorrect.">
            <a:extLst>
              <a:ext uri="{FF2B5EF4-FFF2-40B4-BE49-F238E27FC236}">
                <a16:creationId xmlns:a16="http://schemas.microsoft.com/office/drawing/2014/main" id="{C1187F2E-45B5-1117-6443-887BA0E98896}"/>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10035" r="2" b="15912"/>
          <a:stretch>
            <a:fillRect/>
          </a:stretch>
        </p:blipFill>
        <p:spPr>
          <a:xfrm>
            <a:off x="-9" y="10"/>
            <a:ext cx="5434285" cy="4706801"/>
          </a:xfrm>
          <a:prstGeom prst="rect">
            <a:avLst/>
          </a:prstGeom>
        </p:spPr>
      </p:pic>
      <p:pic>
        <p:nvPicPr>
          <p:cNvPr id="8" name="Picture 7" descr="A group of people in a room&#10;&#10;AI-generated content may be incorrect.">
            <a:extLst>
              <a:ext uri="{FF2B5EF4-FFF2-40B4-BE49-F238E27FC236}">
                <a16:creationId xmlns:a16="http://schemas.microsoft.com/office/drawing/2014/main" id="{19BA108A-DA7C-1D26-D4B1-2B7863A68F4B}"/>
              </a:ext>
            </a:extLst>
          </p:cNvPr>
          <p:cNvPicPr>
            <a:picLocks noChangeAspect="1"/>
          </p:cNvPicPr>
          <p:nvPr/>
        </p:nvPicPr>
        <p:blipFill>
          <a:blip r:embed="rId3">
            <a:extLst>
              <a:ext uri="{28A0092B-C50C-407E-A947-70E740481C1C}">
                <a14:useLocalDpi xmlns:a14="http://schemas.microsoft.com/office/drawing/2010/main" val="0"/>
              </a:ext>
            </a:extLst>
          </a:blip>
          <a:srcRect l="11317" r="2092" b="1"/>
          <a:stretch>
            <a:fillRect/>
          </a:stretch>
        </p:blipFill>
        <p:spPr>
          <a:xfrm>
            <a:off x="6096009" y="10"/>
            <a:ext cx="5434284" cy="4706801"/>
          </a:xfrm>
          <a:prstGeom prst="rect">
            <a:avLst/>
          </a:prstGeom>
        </p:spPr>
      </p:pic>
      <p:grpSp>
        <p:nvGrpSpPr>
          <p:cNvPr id="13" name="Group 12">
            <a:extLst>
              <a:ext uri="{FF2B5EF4-FFF2-40B4-BE49-F238E27FC236}">
                <a16:creationId xmlns:a16="http://schemas.microsoft.com/office/drawing/2014/main" id="{4FAA5DCB-E796-5631-BEDF-C3538DF184E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5186489"/>
            <a:ext cx="12192000" cy="123364"/>
            <a:chOff x="1" y="6737460"/>
            <a:chExt cx="12192000" cy="123364"/>
          </a:xfrm>
        </p:grpSpPr>
        <p:sp>
          <p:nvSpPr>
            <p:cNvPr id="14" name="Rectangle 13">
              <a:extLst>
                <a:ext uri="{FF2B5EF4-FFF2-40B4-BE49-F238E27FC236}">
                  <a16:creationId xmlns:a16="http://schemas.microsoft.com/office/drawing/2014/main" id="{7D0E53FB-E9D7-2C90-1C0C-D8E0FA5DB8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6034320" y="703141"/>
              <a:ext cx="123362" cy="12192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p>
          </p:txBody>
        </p:sp>
        <p:sp>
          <p:nvSpPr>
            <p:cNvPr id="15" name="Rectangle 14">
              <a:extLst>
                <a:ext uri="{FF2B5EF4-FFF2-40B4-BE49-F238E27FC236}">
                  <a16:creationId xmlns:a16="http://schemas.microsoft.com/office/drawing/2014/main" id="{91AE1BA7-C690-2F30-65D6-3759194F2C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40559" y="4909383"/>
              <a:ext cx="123362" cy="3779520"/>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p>
          </p:txBody>
        </p:sp>
      </p:grpSp>
    </p:spTree>
    <p:extLst>
      <p:ext uri="{BB962C8B-B14F-4D97-AF65-F5344CB8AC3E}">
        <p14:creationId xmlns:p14="http://schemas.microsoft.com/office/powerpoint/2010/main" val="18995828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444A1-D3DC-69AA-2260-04F686E44749}"/>
              </a:ext>
            </a:extLst>
          </p:cNvPr>
          <p:cNvSpPr>
            <a:spLocks noGrp="1"/>
          </p:cNvSpPr>
          <p:nvPr>
            <p:ph type="title"/>
          </p:nvPr>
        </p:nvSpPr>
        <p:spPr>
          <a:xfrm>
            <a:off x="1523999" y="4914855"/>
            <a:ext cx="9252419" cy="1412302"/>
          </a:xfrm>
        </p:spPr>
        <p:txBody>
          <a:bodyPr vert="horz" lIns="91440" tIns="45720" rIns="91440" bIns="45720" rtlCol="0" anchor="b">
            <a:normAutofit/>
          </a:bodyPr>
          <a:lstStyle/>
          <a:p>
            <a:pPr algn="ctr"/>
            <a:r>
              <a:rPr lang="en-US" kern="1200">
                <a:solidFill>
                  <a:schemeClr val="tx1"/>
                </a:solidFill>
                <a:latin typeface="+mj-lt"/>
                <a:ea typeface="+mj-ea"/>
                <a:cs typeface="+mj-cs"/>
              </a:rPr>
              <a:t>We sponsored a hole for the Lake Wisconsin Lion’s Club Eskimo Open.  We had our frozen fish shuffleboard.</a:t>
            </a:r>
          </a:p>
        </p:txBody>
      </p:sp>
      <p:pic>
        <p:nvPicPr>
          <p:cNvPr id="6" name="Content Placeholder 5" descr="A person standing in the snow&#10;&#10;AI-generated content may be incorrect.">
            <a:extLst>
              <a:ext uri="{FF2B5EF4-FFF2-40B4-BE49-F238E27FC236}">
                <a16:creationId xmlns:a16="http://schemas.microsoft.com/office/drawing/2014/main" id="{49F0BFAB-3A5B-5D1D-3DA9-94C102BE8D59}"/>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r="6687" b="-1"/>
          <a:stretch>
            <a:fillRect/>
          </a:stretch>
        </p:blipFill>
        <p:spPr>
          <a:xfrm>
            <a:off x="20" y="10"/>
            <a:ext cx="6095980" cy="4605671"/>
          </a:xfrm>
          <a:prstGeom prst="rect">
            <a:avLst/>
          </a:prstGeom>
        </p:spPr>
      </p:pic>
      <p:pic>
        <p:nvPicPr>
          <p:cNvPr id="8" name="Picture 7">
            <a:extLst>
              <a:ext uri="{FF2B5EF4-FFF2-40B4-BE49-F238E27FC236}">
                <a16:creationId xmlns:a16="http://schemas.microsoft.com/office/drawing/2014/main" id="{A824679C-6F26-545B-C29B-02A9B7997D1D}"/>
              </a:ext>
            </a:extLst>
          </p:cNvPr>
          <p:cNvPicPr>
            <a:picLocks noChangeAspect="1"/>
          </p:cNvPicPr>
          <p:nvPr/>
        </p:nvPicPr>
        <p:blipFill>
          <a:blip r:embed="rId3">
            <a:extLst>
              <a:ext uri="{28A0092B-C50C-407E-A947-70E740481C1C}">
                <a14:useLocalDpi xmlns:a14="http://schemas.microsoft.com/office/drawing/2010/main" val="0"/>
              </a:ext>
            </a:extLst>
          </a:blip>
          <a:srcRect r="730" b="-2"/>
          <a:stretch>
            <a:fillRect/>
          </a:stretch>
        </p:blipFill>
        <p:spPr>
          <a:xfrm>
            <a:off x="6095998" y="10"/>
            <a:ext cx="6096000" cy="4605671"/>
          </a:xfrm>
          <a:prstGeom prst="rect">
            <a:avLst/>
          </a:prstGeom>
        </p:spPr>
      </p:pic>
      <p:grpSp>
        <p:nvGrpSpPr>
          <p:cNvPr id="13" name="Group 12">
            <a:extLst>
              <a:ext uri="{FF2B5EF4-FFF2-40B4-BE49-F238E27FC236}">
                <a16:creationId xmlns:a16="http://schemas.microsoft.com/office/drawing/2014/main" id="{A2A4F5A4-1409-1D21-0242-3FD06D0E87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4543999"/>
            <a:ext cx="12192000" cy="123364"/>
            <a:chOff x="1" y="6737460"/>
            <a:chExt cx="12192000" cy="123364"/>
          </a:xfrm>
        </p:grpSpPr>
        <p:sp>
          <p:nvSpPr>
            <p:cNvPr id="14" name="Rectangle 13">
              <a:extLst>
                <a:ext uri="{FF2B5EF4-FFF2-40B4-BE49-F238E27FC236}">
                  <a16:creationId xmlns:a16="http://schemas.microsoft.com/office/drawing/2014/main" id="{21B05FAC-21CF-D544-5CD5-C4FB65772A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6034320" y="703141"/>
              <a:ext cx="123362" cy="12192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93E6EB2-0E8D-3B8D-C520-219B1D4F09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40559" y="4909383"/>
              <a:ext cx="123362" cy="3779520"/>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697067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924A6-AF01-571F-0E98-8A465CF81CE0}"/>
              </a:ext>
            </a:extLst>
          </p:cNvPr>
          <p:cNvSpPr>
            <a:spLocks noGrp="1"/>
          </p:cNvSpPr>
          <p:nvPr>
            <p:ph type="title"/>
          </p:nvPr>
        </p:nvSpPr>
        <p:spPr>
          <a:xfrm>
            <a:off x="839789" y="457200"/>
            <a:ext cx="3640158" cy="5458784"/>
          </a:xfrm>
        </p:spPr>
        <p:txBody>
          <a:bodyPr>
            <a:normAutofit fontScale="90000"/>
          </a:bodyPr>
          <a:lstStyle/>
          <a:p>
            <a:r>
              <a:rPr lang="en-US"/>
              <a:t>We were invited to present at the Leadership for Midwestern Watersheds: Growing the “Farmer-Led” model at Starved Rock in Illinois.  Ron Schoepp invited Mike Gleason and David Kell to share our partnership as an example of the conference theme.</a:t>
            </a:r>
          </a:p>
        </p:txBody>
      </p:sp>
      <p:pic>
        <p:nvPicPr>
          <p:cNvPr id="6" name="Content Placeholder 5" descr="A group of men standing next to a poster&#10;&#10;AI-generated content may be incorrect.">
            <a:extLst>
              <a:ext uri="{FF2B5EF4-FFF2-40B4-BE49-F238E27FC236}">
                <a16:creationId xmlns:a16="http://schemas.microsoft.com/office/drawing/2014/main" id="{5F0BD3CF-8F85-BBC2-8357-6702E26D975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974532" y="772131"/>
            <a:ext cx="6514803" cy="4886102"/>
          </a:xfrm>
        </p:spPr>
      </p:pic>
    </p:spTree>
    <p:extLst>
      <p:ext uri="{BB962C8B-B14F-4D97-AF65-F5344CB8AC3E}">
        <p14:creationId xmlns:p14="http://schemas.microsoft.com/office/powerpoint/2010/main" val="26161047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116FBE-FC54-3A40-0B78-58E42577FB66}"/>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2800" kern="1200">
                <a:solidFill>
                  <a:srgbClr val="FFFFFF"/>
                </a:solidFill>
                <a:latin typeface="+mj-lt"/>
                <a:ea typeface="+mj-ea"/>
                <a:cs typeface="+mj-cs"/>
              </a:rPr>
              <a:t>This is a sample of the certificate we gave to more than our 20  business sponsors.</a:t>
            </a:r>
          </a:p>
        </p:txBody>
      </p:sp>
      <p:pic>
        <p:nvPicPr>
          <p:cNvPr id="6" name="Content Placeholder 5" descr="A certificate of appreciation&#10;&#10;AI-generated content may be incorrect.">
            <a:extLst>
              <a:ext uri="{FF2B5EF4-FFF2-40B4-BE49-F238E27FC236}">
                <a16:creationId xmlns:a16="http://schemas.microsoft.com/office/drawing/2014/main" id="{AF0E4AA1-62E5-EF99-D297-EDF1D9733AD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77316" y="851169"/>
            <a:ext cx="6780700" cy="5153332"/>
          </a:xfrm>
          <a:prstGeom prst="rect">
            <a:avLst/>
          </a:prstGeom>
        </p:spPr>
      </p:pic>
    </p:spTree>
    <p:extLst>
      <p:ext uri="{BB962C8B-B14F-4D97-AF65-F5344CB8AC3E}">
        <p14:creationId xmlns:p14="http://schemas.microsoft.com/office/powerpoint/2010/main" val="12528602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CC0C3-2546-B6F9-D85D-15B86806B9CE}"/>
              </a:ext>
            </a:extLst>
          </p:cNvPr>
          <p:cNvSpPr>
            <a:spLocks noGrp="1"/>
          </p:cNvSpPr>
          <p:nvPr>
            <p:ph type="title"/>
          </p:nvPr>
        </p:nvSpPr>
        <p:spPr>
          <a:xfrm>
            <a:off x="391793" y="1755157"/>
            <a:ext cx="3932237" cy="1600200"/>
          </a:xfrm>
        </p:spPr>
        <p:txBody>
          <a:bodyPr>
            <a:noAutofit/>
          </a:bodyPr>
          <a:lstStyle/>
          <a:p>
            <a:r>
              <a:rPr lang="en-US" sz="3600"/>
              <a:t>We gave grants to several organizations in our watershed that share our mission goals.  </a:t>
            </a:r>
          </a:p>
        </p:txBody>
      </p:sp>
      <p:pic>
        <p:nvPicPr>
          <p:cNvPr id="7" name="Content Placeholder 6" descr="A boat on a lake&#10;&#10;AI-generated content may be incorrect.">
            <a:extLst>
              <a:ext uri="{FF2B5EF4-FFF2-40B4-BE49-F238E27FC236}">
                <a16:creationId xmlns:a16="http://schemas.microsoft.com/office/drawing/2014/main" id="{3D4BB4F5-8DAD-5971-4A20-D6A9839EB5C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27762" y="448435"/>
            <a:ext cx="7272445" cy="5400043"/>
          </a:xfrm>
        </p:spPr>
      </p:pic>
      <p:sp>
        <p:nvSpPr>
          <p:cNvPr id="4" name="Text Placeholder 3">
            <a:extLst>
              <a:ext uri="{FF2B5EF4-FFF2-40B4-BE49-F238E27FC236}">
                <a16:creationId xmlns:a16="http://schemas.microsoft.com/office/drawing/2014/main" id="{2935A8AC-61CB-FF79-FBB2-E32F2507B657}"/>
              </a:ext>
            </a:extLst>
          </p:cNvPr>
          <p:cNvSpPr>
            <a:spLocks noGrp="1"/>
          </p:cNvSpPr>
          <p:nvPr>
            <p:ph type="body" sz="half" idx="2"/>
          </p:nvPr>
        </p:nvSpPr>
        <p:spPr>
          <a:xfrm>
            <a:off x="391793" y="3355357"/>
            <a:ext cx="3932237" cy="3811588"/>
          </a:xfrm>
        </p:spPr>
        <p:txBody>
          <a:bodyPr>
            <a:normAutofit/>
          </a:bodyPr>
          <a:lstStyle/>
          <a:p>
            <a:r>
              <a:rPr lang="en-US" sz="2000"/>
              <a:t>The Lake Wisconsin Alliance endeavors to balance the diverse interests of the Lake Wisconsin community while improving water quality, recreational opportunities, and sustaining a healthy ecosystem within the Lake Wisconsin watershed. </a:t>
            </a:r>
          </a:p>
        </p:txBody>
      </p:sp>
      <p:sp>
        <p:nvSpPr>
          <p:cNvPr id="9" name="TextBox 8">
            <a:extLst>
              <a:ext uri="{FF2B5EF4-FFF2-40B4-BE49-F238E27FC236}">
                <a16:creationId xmlns:a16="http://schemas.microsoft.com/office/drawing/2014/main" id="{F422DB44-D056-7106-8CE5-831268C13547}"/>
              </a:ext>
            </a:extLst>
          </p:cNvPr>
          <p:cNvSpPr txBox="1"/>
          <p:nvPr/>
        </p:nvSpPr>
        <p:spPr>
          <a:xfrm>
            <a:off x="5182622" y="908264"/>
            <a:ext cx="5949737" cy="1323439"/>
          </a:xfrm>
          <a:prstGeom prst="rect">
            <a:avLst/>
          </a:prstGeom>
          <a:noFill/>
        </p:spPr>
        <p:txBody>
          <a:bodyPr wrap="square" rtlCol="0">
            <a:spAutoFit/>
          </a:bodyPr>
          <a:lstStyle/>
          <a:p>
            <a:r>
              <a:rPr lang="en-US" sz="2000" b="1">
                <a:solidFill>
                  <a:schemeClr val="bg2"/>
                </a:solidFill>
              </a:rPr>
              <a:t>Our grant was for the purpose of sharing the expense for the use of the harvester to remove invasive species. This is for the Okee Bay Lake Association.</a:t>
            </a:r>
            <a:endParaRPr lang="en-US" sz="2000" b="1" kern="1200">
              <a:solidFill>
                <a:schemeClr val="bg2"/>
              </a:solidFill>
              <a:latin typeface="+mn-lt"/>
              <a:ea typeface="+mn-ea"/>
              <a:cs typeface="+mn-cs"/>
            </a:endParaRPr>
          </a:p>
        </p:txBody>
      </p:sp>
    </p:spTree>
    <p:extLst>
      <p:ext uri="{BB962C8B-B14F-4D97-AF65-F5344CB8AC3E}">
        <p14:creationId xmlns:p14="http://schemas.microsoft.com/office/powerpoint/2010/main" val="8410208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12B8F-1822-16CF-0598-D317C0FD8257}"/>
              </a:ext>
            </a:extLst>
          </p:cNvPr>
          <p:cNvSpPr>
            <a:spLocks noGrp="1"/>
          </p:cNvSpPr>
          <p:nvPr>
            <p:ph type="title"/>
          </p:nvPr>
        </p:nvSpPr>
        <p:spPr>
          <a:xfrm>
            <a:off x="836612" y="1029764"/>
            <a:ext cx="3999275" cy="2492823"/>
          </a:xfrm>
        </p:spPr>
        <p:txBody>
          <a:bodyPr>
            <a:normAutofit fontScale="90000"/>
          </a:bodyPr>
          <a:lstStyle/>
          <a:p>
            <a:r>
              <a:rPr lang="en-US"/>
              <a:t>We participated with the Grade Boat Club on their lighted buoy project for the river channel in the river and the lake.</a:t>
            </a:r>
          </a:p>
        </p:txBody>
      </p:sp>
      <p:pic>
        <p:nvPicPr>
          <p:cNvPr id="6" name="Content Placeholder 5" descr="A black and white striped pole in water&#10;&#10;AI-generated content may be incorrect.">
            <a:extLst>
              <a:ext uri="{FF2B5EF4-FFF2-40B4-BE49-F238E27FC236}">
                <a16:creationId xmlns:a16="http://schemas.microsoft.com/office/drawing/2014/main" id="{1C6CAA12-4821-8A63-2957-5ED35C9066D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42026" y="987425"/>
            <a:ext cx="3654524" cy="4873625"/>
          </a:xfrm>
        </p:spPr>
      </p:pic>
    </p:spTree>
    <p:extLst>
      <p:ext uri="{BB962C8B-B14F-4D97-AF65-F5344CB8AC3E}">
        <p14:creationId xmlns:p14="http://schemas.microsoft.com/office/powerpoint/2010/main" val="26889246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CEDEC-3AA7-AC51-D44D-A5B521CE9839}"/>
              </a:ext>
            </a:extLst>
          </p:cNvPr>
          <p:cNvSpPr>
            <a:spLocks noGrp="1"/>
          </p:cNvSpPr>
          <p:nvPr>
            <p:ph type="title"/>
          </p:nvPr>
        </p:nvSpPr>
        <p:spPr>
          <a:xfrm>
            <a:off x="838200" y="5586257"/>
            <a:ext cx="10453719" cy="900460"/>
          </a:xfrm>
        </p:spPr>
        <p:txBody>
          <a:bodyPr vert="horz" lIns="91440" tIns="45720" rIns="91440" bIns="45720" rtlCol="0" anchor="ctr">
            <a:normAutofit/>
          </a:bodyPr>
          <a:lstStyle/>
          <a:p>
            <a:pPr algn="ctr"/>
            <a:r>
              <a:rPr lang="en-US" sz="2400" b="1"/>
              <a:t>We participated in the Conservation Night by the Lake as well as gave a grant for expenses to Lake Wisconsin Farmers Watershed Council.</a:t>
            </a:r>
          </a:p>
        </p:txBody>
      </p:sp>
      <p:pic>
        <p:nvPicPr>
          <p:cNvPr id="17" name="Content Placeholder 16" descr="A group of men standing in a dirt pit&#10;&#10;AI-generated content may be incorrect.">
            <a:extLst>
              <a:ext uri="{FF2B5EF4-FFF2-40B4-BE49-F238E27FC236}">
                <a16:creationId xmlns:a16="http://schemas.microsoft.com/office/drawing/2014/main" id="{96A1DB58-C020-DECA-AFDB-723DA1545A88}"/>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11279" b="30979"/>
          <a:stretch>
            <a:fillRect/>
          </a:stretch>
        </p:blipFill>
        <p:spPr>
          <a:xfrm>
            <a:off x="20" y="10"/>
            <a:ext cx="12191980" cy="5279933"/>
          </a:xfrm>
          <a:prstGeom prst="rect">
            <a:avLst/>
          </a:prstGeom>
        </p:spPr>
      </p:pic>
      <p:grpSp>
        <p:nvGrpSpPr>
          <p:cNvPr id="22" name="Group 21">
            <a:extLst>
              <a:ext uri="{FF2B5EF4-FFF2-40B4-BE49-F238E27FC236}">
                <a16:creationId xmlns:a16="http://schemas.microsoft.com/office/drawing/2014/main" id="{0E76F6F3-F5F0-B26D-1B63-73AD0299B7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5193518"/>
            <a:ext cx="12207200" cy="123363"/>
            <a:chOff x="-5025" y="6737718"/>
            <a:chExt cx="12207200" cy="123363"/>
          </a:xfrm>
        </p:grpSpPr>
        <p:sp>
          <p:nvSpPr>
            <p:cNvPr id="23" name="Rectangle 22">
              <a:extLst>
                <a:ext uri="{FF2B5EF4-FFF2-40B4-BE49-F238E27FC236}">
                  <a16:creationId xmlns:a16="http://schemas.microsoft.com/office/drawing/2014/main" id="{ABC84BA2-BCC1-89D4-5592-8B2364E6B8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a:p>
          </p:txBody>
        </p:sp>
        <p:sp>
          <p:nvSpPr>
            <p:cNvPr id="24" name="Rectangle 23">
              <a:extLst>
                <a:ext uri="{FF2B5EF4-FFF2-40B4-BE49-F238E27FC236}">
                  <a16:creationId xmlns:a16="http://schemas.microsoft.com/office/drawing/2014/main" id="{39C4FA24-7C12-A16B-31C2-891750171B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a:p>
          </p:txBody>
        </p:sp>
      </p:grpSp>
      <p:sp>
        <p:nvSpPr>
          <p:cNvPr id="4" name="Text Placeholder 3">
            <a:extLst>
              <a:ext uri="{FF2B5EF4-FFF2-40B4-BE49-F238E27FC236}">
                <a16:creationId xmlns:a16="http://schemas.microsoft.com/office/drawing/2014/main" id="{CF11AB59-1AE4-0F74-EE54-5AD93F3A736F}"/>
              </a:ext>
            </a:extLst>
          </p:cNvPr>
          <p:cNvSpPr>
            <a:spLocks noGrp="1"/>
          </p:cNvSpPr>
          <p:nvPr>
            <p:ph type="body" sz="half" idx="2"/>
          </p:nvPr>
        </p:nvSpPr>
        <p:spPr/>
        <p:txBody>
          <a:bodyPr>
            <a:normAutofit/>
          </a:bodyPr>
          <a:lstStyle/>
          <a:p>
            <a:pPr algn="ctr"/>
            <a:endParaRPr lang="en-US" sz="2000" b="1"/>
          </a:p>
        </p:txBody>
      </p:sp>
    </p:spTree>
    <p:extLst>
      <p:ext uri="{BB962C8B-B14F-4D97-AF65-F5344CB8AC3E}">
        <p14:creationId xmlns:p14="http://schemas.microsoft.com/office/powerpoint/2010/main" val="14740925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D1520B01-A2E4-41C2-8A8F-7683F25089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8A88C3-B2F6-CC33-7352-FD9DBB5C9469}"/>
              </a:ext>
            </a:extLst>
          </p:cNvPr>
          <p:cNvSpPr>
            <a:spLocks noGrp="1"/>
          </p:cNvSpPr>
          <p:nvPr>
            <p:ph type="title"/>
          </p:nvPr>
        </p:nvSpPr>
        <p:spPr>
          <a:xfrm>
            <a:off x="4354513" y="841375"/>
            <a:ext cx="3505200" cy="3114698"/>
          </a:xfrm>
        </p:spPr>
        <p:txBody>
          <a:bodyPr vert="horz" lIns="91440" tIns="45720" rIns="91440" bIns="45720" rtlCol="0" anchor="b">
            <a:normAutofit/>
          </a:bodyPr>
          <a:lstStyle/>
          <a:p>
            <a:pPr algn="ctr"/>
            <a:r>
              <a:rPr lang="en-US" sz="2200" kern="1200">
                <a:solidFill>
                  <a:schemeClr val="bg1"/>
                </a:solidFill>
                <a:latin typeface="+mj-lt"/>
                <a:ea typeface="+mj-ea"/>
                <a:cs typeface="+mj-cs"/>
              </a:rPr>
              <a:t>We had a project of recycling monofilament fishing line.  5 tubes were placed at boat launches and parks.  One was added to the Burhopp’s Lodge.  These were designed and made by our board member Rob Zumm.</a:t>
            </a:r>
          </a:p>
        </p:txBody>
      </p:sp>
      <p:grpSp>
        <p:nvGrpSpPr>
          <p:cNvPr id="15" name="Group 14">
            <a:extLst>
              <a:ext uri="{FF2B5EF4-FFF2-40B4-BE49-F238E27FC236}">
                <a16:creationId xmlns:a16="http://schemas.microsoft.com/office/drawing/2014/main" id="{1F634C0A-A487-42AF-8DFD-4DAD62FE92B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0"/>
            <a:ext cx="4087640" cy="6858000"/>
            <a:chOff x="1" y="0"/>
            <a:chExt cx="4087640" cy="6858000"/>
          </a:xfrm>
          <a:effectLst>
            <a:outerShdw blurRad="381000" dist="152400" algn="ctr" rotWithShape="0">
              <a:srgbClr val="000000">
                <a:alpha val="10000"/>
              </a:srgbClr>
            </a:outerShdw>
          </a:effectLst>
        </p:grpSpPr>
        <p:sp>
          <p:nvSpPr>
            <p:cNvPr id="16" name="Freeform: Shape 15">
              <a:extLst>
                <a:ext uri="{FF2B5EF4-FFF2-40B4-BE49-F238E27FC236}">
                  <a16:creationId xmlns:a16="http://schemas.microsoft.com/office/drawing/2014/main" id="{7412B137-E115-42F2-8CF9-67E40B5D2C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3986041" cy="6858000"/>
            </a:xfrm>
            <a:custGeom>
              <a:avLst/>
              <a:gdLst>
                <a:gd name="connsiteX0" fmla="*/ 0 w 3986041"/>
                <a:gd name="connsiteY0" fmla="*/ 0 h 6858000"/>
                <a:gd name="connsiteX1" fmla="*/ 3066495 w 3986041"/>
                <a:gd name="connsiteY1" fmla="*/ 0 h 6858000"/>
                <a:gd name="connsiteX2" fmla="*/ 3427241 w 3986041"/>
                <a:gd name="connsiteY2" fmla="*/ 1211943 h 6858000"/>
                <a:gd name="connsiteX3" fmla="*/ 3986041 w 3986041"/>
                <a:gd name="connsiteY3" fmla="*/ 4122057 h 6858000"/>
                <a:gd name="connsiteX4" fmla="*/ 3751724 w 3986041"/>
                <a:gd name="connsiteY4" fmla="*/ 6858000 h 6858000"/>
                <a:gd name="connsiteX5" fmla="*/ 0 w 3986041"/>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86041" h="6858000">
                  <a:moveTo>
                    <a:pt x="0" y="0"/>
                  </a:moveTo>
                  <a:lnTo>
                    <a:pt x="3066495" y="0"/>
                  </a:lnTo>
                  <a:lnTo>
                    <a:pt x="3427241" y="1211943"/>
                  </a:lnTo>
                  <a:lnTo>
                    <a:pt x="3986041" y="4122057"/>
                  </a:lnTo>
                  <a:lnTo>
                    <a:pt x="3751724" y="6858000"/>
                  </a:lnTo>
                  <a:lnTo>
                    <a:pt x="0" y="6858000"/>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0779E94B-3A8C-4695-9DA1-2EDEFB170B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748588"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8" name="Picture 7" descr="A person holding a pipe&#10;&#10;AI-generated content may be incorrect.">
            <a:extLst>
              <a:ext uri="{FF2B5EF4-FFF2-40B4-BE49-F238E27FC236}">
                <a16:creationId xmlns:a16="http://schemas.microsoft.com/office/drawing/2014/main" id="{B8FD61E7-9801-5F87-CAFE-9888A2C23E53}"/>
              </a:ext>
            </a:extLst>
          </p:cNvPr>
          <p:cNvPicPr>
            <a:picLocks noChangeAspect="1"/>
          </p:cNvPicPr>
          <p:nvPr/>
        </p:nvPicPr>
        <p:blipFill>
          <a:blip r:embed="rId2">
            <a:extLst>
              <a:ext uri="{28A0092B-C50C-407E-A947-70E740481C1C}">
                <a14:useLocalDpi xmlns:a14="http://schemas.microsoft.com/office/drawing/2010/main" val="0"/>
              </a:ext>
            </a:extLst>
          </a:blip>
          <a:srcRect l="10982" r="12998"/>
          <a:stretch>
            <a:fillRect/>
          </a:stretch>
        </p:blipFill>
        <p:spPr>
          <a:xfrm>
            <a:off x="20" y="10"/>
            <a:ext cx="3910064" cy="6857990"/>
          </a:xfrm>
          <a:custGeom>
            <a:avLst/>
            <a:gdLst/>
            <a:ahLst/>
            <a:cxnLst/>
            <a:rect l="l" t="t" r="r" b="b"/>
            <a:pathLst>
              <a:path w="3910084" h="6858000">
                <a:moveTo>
                  <a:pt x="0" y="0"/>
                </a:moveTo>
                <a:lnTo>
                  <a:pt x="2996382" y="0"/>
                </a:lnTo>
                <a:lnTo>
                  <a:pt x="3563333" y="1750276"/>
                </a:lnTo>
                <a:lnTo>
                  <a:pt x="3910084" y="6054385"/>
                </a:lnTo>
                <a:lnTo>
                  <a:pt x="3791309" y="6858000"/>
                </a:lnTo>
                <a:lnTo>
                  <a:pt x="0" y="6858000"/>
                </a:lnTo>
                <a:close/>
              </a:path>
            </a:pathLst>
          </a:custGeom>
        </p:spPr>
      </p:pic>
      <p:grpSp>
        <p:nvGrpSpPr>
          <p:cNvPr id="19" name="Group 18">
            <a:extLst>
              <a:ext uri="{FF2B5EF4-FFF2-40B4-BE49-F238E27FC236}">
                <a16:creationId xmlns:a16="http://schemas.microsoft.com/office/drawing/2014/main" id="{066EE5A2-0D35-4D6A-A5C7-1CA91F740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48589" y="0"/>
            <a:ext cx="1339053" cy="6858000"/>
            <a:chOff x="2661507" y="0"/>
            <a:chExt cx="1339053" cy="6858000"/>
          </a:xfrm>
        </p:grpSpPr>
        <p:sp>
          <p:nvSpPr>
            <p:cNvPr id="20" name="Freeform: Shape 19">
              <a:extLst>
                <a:ext uri="{FF2B5EF4-FFF2-40B4-BE49-F238E27FC236}">
                  <a16:creationId xmlns:a16="http://schemas.microsoft.com/office/drawing/2014/main" id="{4DFBB771-C61C-4F38-ABBB-98A2D8476D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61507"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Shape 20">
              <a:extLst>
                <a:ext uri="{FF2B5EF4-FFF2-40B4-BE49-F238E27FC236}">
                  <a16:creationId xmlns:a16="http://schemas.microsoft.com/office/drawing/2014/main" id="{A2432BD6-3DCC-4397-BD7F-3FE84F3210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61507"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23" name="Group 22">
            <a:extLst>
              <a:ext uri="{FF2B5EF4-FFF2-40B4-BE49-F238E27FC236}">
                <a16:creationId xmlns:a16="http://schemas.microsoft.com/office/drawing/2014/main" id="{56AA1647-0DA6-4A17-B3E1-95D61BD5471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8104360" y="0"/>
            <a:ext cx="4087640" cy="6858000"/>
            <a:chOff x="1" y="0"/>
            <a:chExt cx="4087640" cy="6858000"/>
          </a:xfrm>
          <a:effectLst>
            <a:outerShdw blurRad="381000" dist="152400" algn="ctr" rotWithShape="0">
              <a:srgbClr val="000000">
                <a:alpha val="10000"/>
              </a:srgbClr>
            </a:outerShdw>
          </a:effectLst>
        </p:grpSpPr>
        <p:sp>
          <p:nvSpPr>
            <p:cNvPr id="24" name="Freeform: Shape 23">
              <a:extLst>
                <a:ext uri="{FF2B5EF4-FFF2-40B4-BE49-F238E27FC236}">
                  <a16:creationId xmlns:a16="http://schemas.microsoft.com/office/drawing/2014/main" id="{1F1D8352-2F00-4057-8781-E455C455B9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3986041" cy="6858000"/>
            </a:xfrm>
            <a:custGeom>
              <a:avLst/>
              <a:gdLst>
                <a:gd name="connsiteX0" fmla="*/ 0 w 3986041"/>
                <a:gd name="connsiteY0" fmla="*/ 0 h 6858000"/>
                <a:gd name="connsiteX1" fmla="*/ 3066495 w 3986041"/>
                <a:gd name="connsiteY1" fmla="*/ 0 h 6858000"/>
                <a:gd name="connsiteX2" fmla="*/ 3427241 w 3986041"/>
                <a:gd name="connsiteY2" fmla="*/ 1211943 h 6858000"/>
                <a:gd name="connsiteX3" fmla="*/ 3986041 w 3986041"/>
                <a:gd name="connsiteY3" fmla="*/ 4122057 h 6858000"/>
                <a:gd name="connsiteX4" fmla="*/ 3751724 w 3986041"/>
                <a:gd name="connsiteY4" fmla="*/ 6858000 h 6858000"/>
                <a:gd name="connsiteX5" fmla="*/ 0 w 3986041"/>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86041" h="6858000">
                  <a:moveTo>
                    <a:pt x="0" y="0"/>
                  </a:moveTo>
                  <a:lnTo>
                    <a:pt x="3066495" y="0"/>
                  </a:lnTo>
                  <a:lnTo>
                    <a:pt x="3427241" y="1211943"/>
                  </a:lnTo>
                  <a:lnTo>
                    <a:pt x="3986041" y="4122057"/>
                  </a:lnTo>
                  <a:lnTo>
                    <a:pt x="3751724" y="6858000"/>
                  </a:lnTo>
                  <a:lnTo>
                    <a:pt x="0" y="6858000"/>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3BE70D92-7E07-4A6F-BD82-729F71C268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748588"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6" name="Content Placeholder 5" descr="Two men working on a sign&#10;&#10;AI-generated content may be incorrect.">
            <a:extLst>
              <a:ext uri="{FF2B5EF4-FFF2-40B4-BE49-F238E27FC236}">
                <a16:creationId xmlns:a16="http://schemas.microsoft.com/office/drawing/2014/main" id="{F07C3661-CFE4-00C7-CD1B-93C1D7664C42}"/>
              </a:ext>
            </a:extLst>
          </p:cNvPr>
          <p:cNvPicPr>
            <a:picLocks noGrp="1" noChangeAspect="1"/>
          </p:cNvPicPr>
          <p:nvPr>
            <p:ph idx="1"/>
          </p:nvPr>
        </p:nvPicPr>
        <p:blipFill>
          <a:blip r:embed="rId4">
            <a:extLst>
              <a:ext uri="{28A0092B-C50C-407E-A947-70E740481C1C}">
                <a14:useLocalDpi xmlns:a14="http://schemas.microsoft.com/office/drawing/2010/main" val="0"/>
              </a:ext>
            </a:extLst>
          </a:blip>
          <a:srcRect l="18153" r="5827"/>
          <a:stretch>
            <a:fillRect/>
          </a:stretch>
        </p:blipFill>
        <p:spPr>
          <a:xfrm>
            <a:off x="8281916" y="1"/>
            <a:ext cx="3910084" cy="6858000"/>
          </a:xfrm>
          <a:custGeom>
            <a:avLst/>
            <a:gdLst/>
            <a:ahLst/>
            <a:cxnLst/>
            <a:rect l="l" t="t" r="r" b="b"/>
            <a:pathLst>
              <a:path w="3910084" h="6858000">
                <a:moveTo>
                  <a:pt x="118775" y="0"/>
                </a:moveTo>
                <a:lnTo>
                  <a:pt x="3910084" y="0"/>
                </a:lnTo>
                <a:lnTo>
                  <a:pt x="3910084" y="6858000"/>
                </a:lnTo>
                <a:lnTo>
                  <a:pt x="913702" y="6858000"/>
                </a:lnTo>
                <a:lnTo>
                  <a:pt x="346751" y="5107724"/>
                </a:lnTo>
                <a:lnTo>
                  <a:pt x="0" y="803615"/>
                </a:lnTo>
                <a:close/>
              </a:path>
            </a:pathLst>
          </a:custGeom>
        </p:spPr>
      </p:pic>
      <p:grpSp>
        <p:nvGrpSpPr>
          <p:cNvPr id="27" name="Group 26">
            <a:extLst>
              <a:ext uri="{FF2B5EF4-FFF2-40B4-BE49-F238E27FC236}">
                <a16:creationId xmlns:a16="http://schemas.microsoft.com/office/drawing/2014/main" id="{08D20F07-CD49-4F17-BC00-9429DA80C50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8104359" y="-2"/>
            <a:ext cx="1339053" cy="6858000"/>
            <a:chOff x="2661507" y="0"/>
            <a:chExt cx="1339053" cy="6858000"/>
          </a:xfrm>
          <a:effectLst>
            <a:outerShdw blurRad="381000" dist="152400" dir="10800000" algn="r" rotWithShape="0">
              <a:prstClr val="black">
                <a:alpha val="10000"/>
              </a:prstClr>
            </a:outerShdw>
          </a:effectLst>
        </p:grpSpPr>
        <p:sp>
          <p:nvSpPr>
            <p:cNvPr id="28" name="Freeform: Shape 27">
              <a:extLst>
                <a:ext uri="{FF2B5EF4-FFF2-40B4-BE49-F238E27FC236}">
                  <a16:creationId xmlns:a16="http://schemas.microsoft.com/office/drawing/2014/main" id="{11F66703-4D0D-42DF-8150-991FE9F86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61507"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Freeform: Shape 28">
              <a:extLst>
                <a:ext uri="{FF2B5EF4-FFF2-40B4-BE49-F238E27FC236}">
                  <a16:creationId xmlns:a16="http://schemas.microsoft.com/office/drawing/2014/main" id="{E96840F9-95E6-4C98-BFE4-21B5954236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61507"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40051346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8F883DD-FE72-AC9F-8193-07D8AC8BEB19}"/>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2300" kern="1200">
                <a:solidFill>
                  <a:srgbClr val="FFFFFF"/>
                </a:solidFill>
                <a:latin typeface="+mj-lt"/>
                <a:ea typeface="+mj-ea"/>
                <a:cs typeface="+mj-cs"/>
              </a:rPr>
              <a:t>We had a newsletter for the Native Plant Initiative and a newsletter for our LWA association.  These will be combining this year. </a:t>
            </a:r>
          </a:p>
        </p:txBody>
      </p:sp>
      <p:pic>
        <p:nvPicPr>
          <p:cNvPr id="6" name="Content Placeholder 5" descr="A landscaped yard with a rock garden&#10;&#10;AI-generated content may be incorrect.">
            <a:extLst>
              <a:ext uri="{FF2B5EF4-FFF2-40B4-BE49-F238E27FC236}">
                <a16:creationId xmlns:a16="http://schemas.microsoft.com/office/drawing/2014/main" id="{789F6AF3-85E6-4DE3-D54E-3D14E1A80AB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77316" y="918976"/>
            <a:ext cx="6780700" cy="5017718"/>
          </a:xfrm>
          <a:prstGeom prst="rect">
            <a:avLst/>
          </a:prstGeom>
        </p:spPr>
      </p:pic>
    </p:spTree>
    <p:extLst>
      <p:ext uri="{BB962C8B-B14F-4D97-AF65-F5344CB8AC3E}">
        <p14:creationId xmlns:p14="http://schemas.microsoft.com/office/powerpoint/2010/main" val="23454441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05D5A0-8217-7B01-D974-8A9312BA9ACF}"/>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1700" kern="1200">
                <a:solidFill>
                  <a:srgbClr val="FFFFFF"/>
                </a:solidFill>
                <a:latin typeface="+mj-lt"/>
                <a:ea typeface="+mj-ea"/>
                <a:cs typeface="+mj-cs"/>
              </a:rPr>
              <a:t>We joined with Dekorra Township to establish native plant gardens at Camp Rest in Dekorra Township on Tipperary road.  Watch for this progress as we offer native plants by the lake shore as example for other to learn about.</a:t>
            </a:r>
          </a:p>
        </p:txBody>
      </p:sp>
      <p:pic>
        <p:nvPicPr>
          <p:cNvPr id="18" name="Picture 17" descr="A green plant growing from dirt&#10;&#10;AI-generated content may be incorrect.">
            <a:extLst>
              <a:ext uri="{FF2B5EF4-FFF2-40B4-BE49-F238E27FC236}">
                <a16:creationId xmlns:a16="http://schemas.microsoft.com/office/drawing/2014/main" id="{C0A332F0-3EEC-F99E-9832-C3D3C5FA4A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7316" y="1588571"/>
            <a:ext cx="6780700" cy="3678529"/>
          </a:xfrm>
          <a:prstGeom prst="rect">
            <a:avLst/>
          </a:prstGeom>
        </p:spPr>
      </p:pic>
    </p:spTree>
    <p:extLst>
      <p:ext uri="{BB962C8B-B14F-4D97-AF65-F5344CB8AC3E}">
        <p14:creationId xmlns:p14="http://schemas.microsoft.com/office/powerpoint/2010/main" val="2106895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C53FF75-F00D-2097-885F-87137A05AD4D}"/>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2500" kern="1200">
                <a:solidFill>
                  <a:srgbClr val="FFFFFF"/>
                </a:solidFill>
                <a:latin typeface="+mj-lt"/>
                <a:ea typeface="+mj-ea"/>
                <a:cs typeface="+mj-cs"/>
              </a:rPr>
              <a:t>We are in the process of establishing a new website. Watch for updates as they become available. </a:t>
            </a:r>
          </a:p>
        </p:txBody>
      </p:sp>
      <p:pic>
        <p:nvPicPr>
          <p:cNvPr id="6" name="Picture Placeholder 5" descr="A computer with a screen on&#10;&#10;AI-generated content may be incorrect.">
            <a:extLst>
              <a:ext uri="{FF2B5EF4-FFF2-40B4-BE49-F238E27FC236}">
                <a16:creationId xmlns:a16="http://schemas.microsoft.com/office/drawing/2014/main" id="{AB4703E4-1B4C-FFDD-11DD-B6FD26ED89AF}"/>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9" r="9"/>
          <a:stretch>
            <a:fillRect/>
          </a:stretch>
        </p:blipFill>
        <p:spPr>
          <a:xfrm>
            <a:off x="4777316" y="748977"/>
            <a:ext cx="6780700" cy="5357716"/>
          </a:xfrm>
          <a:prstGeom prst="rect">
            <a:avLst/>
          </a:prstGeom>
        </p:spPr>
      </p:pic>
    </p:spTree>
    <p:extLst>
      <p:ext uri="{BB962C8B-B14F-4D97-AF65-F5344CB8AC3E}">
        <p14:creationId xmlns:p14="http://schemas.microsoft.com/office/powerpoint/2010/main" val="3938980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21</Slides>
  <Notes>0</Notes>
  <HiddenSlides>0</HiddenSlide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Lake Wisconsin Alliance 2024-2025  Highlights</vt:lpstr>
      <vt:lpstr>This year was the second year that Lake Wisconsin Alliance gathered as many as would come from the watershed of Lake Wisconsin. It was a good meeting  with 15 different organizations coming together to learn how we can all cooperate and help Lake Wisconsin.</vt:lpstr>
      <vt:lpstr>Exploring the Lake Wisconsin Watershed Series</vt:lpstr>
      <vt:lpstr>PowerPoint Presentation</vt:lpstr>
      <vt:lpstr>Conservation Night by the Lake </vt:lpstr>
      <vt:lpstr>PowerPoint Presentation</vt:lpstr>
      <vt:lpstr>Hiking the Merrimac Preserve to see the Prairie restoration in our watershed.</vt:lpstr>
      <vt:lpstr>Hiking the Gibraltar Rock trail and seeing the fall colors.</vt:lpstr>
      <vt:lpstr>Exploring Parfrey’s Glen</vt:lpstr>
      <vt:lpstr>Don’t miss out on this year’s Merrimac Preserve hike September 20, 2025 9am and Gibraltar Rock’s trail hike October 18, 2025 9am.</vt:lpstr>
      <vt:lpstr>11 Ice fishing tournament with Lucky’s and LWA. This was a fund raiser for us – included fishing and raffles for ice fishing prizes.</vt:lpstr>
      <vt:lpstr>We sponsored a hole for the Lake Wisconsin Lion’s Club Eskimo Open.  We had our frozen fish shuffleboard.</vt:lpstr>
      <vt:lpstr>We were invited to present at the Leadership for Midwestern Watersheds: Growing the “Farmer-Led” model at Starved Rock in Illinois.  Ron Schoepp invited Mike Gleason and David Kell to share our partnership as an example of the conference theme.</vt:lpstr>
      <vt:lpstr>This is a sample of the certificate we gave to more than our 20  business sponsors.</vt:lpstr>
      <vt:lpstr>We gave grants to several organizations in our watershed that share our mission goals.  </vt:lpstr>
      <vt:lpstr>We participated with the Grade Boat Club on their lighted buoy project for the river channel in the river and the lake.</vt:lpstr>
      <vt:lpstr>We participated in the Conservation Night by the Lake as well as gave a grant for expenses to Lake Wisconsin Farmers Watershed Council.</vt:lpstr>
      <vt:lpstr>We had a project of recycling monofilament fishing line.  5 tubes were placed at boat launches and parks.  One was added to the Burhopp’s Lodge.  These were designed and made by our board member Rob Zumm.</vt:lpstr>
      <vt:lpstr>We had a newsletter for the Native Plant Initiative and a newsletter for our LWA association.  These will be combining this year. </vt:lpstr>
      <vt:lpstr>We joined with Dekorra Township to establish native plant gardens at Camp Rest in Dekorra Township on Tipperary road.  Watch for this progress as we offer native plants by the lake shore as example for other to learn about.</vt:lpstr>
      <vt:lpstr>We are in the process of establishing a new website. Watch for updates as they become available.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Barbara Kell</dc:creator>
  <cp:revision>1</cp:revision>
  <cp:lastPrinted>2025-08-19T19:58:25Z</cp:lastPrinted>
  <dcterms:created xsi:type="dcterms:W3CDTF">2025-08-18T21:10:57Z</dcterms:created>
  <dcterms:modified xsi:type="dcterms:W3CDTF">2025-08-19T20:54:50Z</dcterms:modified>
</cp:coreProperties>
</file>